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notesSlides/notesSlide1.xml" ContentType="application/vnd.openxmlformats-officedocument.presentationml.notesSlide+xml"/>
  <Override PartName="/ppt/theme/themeOverride7.xml" ContentType="application/vnd.openxmlformats-officedocument.themeOverride+xml"/>
  <Override PartName="/ppt/notesSlides/notesSlide2.xml" ContentType="application/vnd.openxmlformats-officedocument.presentationml.notesSlide+xml"/>
  <Override PartName="/ppt/theme/themeOverride8.xml" ContentType="application/vnd.openxmlformats-officedocument.themeOverride+xml"/>
  <Override PartName="/ppt/notesSlides/notesSlide3.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4.xml" ContentType="application/vnd.openxmlformats-officedocument.presentationml.notesSlide+xml"/>
  <Override PartName="/ppt/theme/themeOverride13.xml" ContentType="application/vnd.openxmlformats-officedocument.themeOverride+xml"/>
  <Override PartName="/ppt/notesSlides/notesSlide5.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6.xml" ContentType="application/vnd.openxmlformats-officedocument.presentationml.notesSlide+xml"/>
  <Override PartName="/ppt/theme/themeOverride18.xml" ContentType="application/vnd.openxmlformats-officedocument.themeOverride+xml"/>
  <Override PartName="/ppt/notesSlides/notesSlide7.xml" ContentType="application/vnd.openxmlformats-officedocument.presentationml.notesSl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notesSlides/notesSlide8.xml" ContentType="application/vnd.openxmlformats-officedocument.presentationml.notesSl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notesSlides/notesSlide9.xml" ContentType="application/vnd.openxmlformats-officedocument.presentationml.notesSlide+xml"/>
  <Override PartName="/ppt/theme/themeOverride32.xml" ContentType="application/vnd.openxmlformats-officedocument.themeOverride+xml"/>
  <Override PartName="/ppt/charts/chart1.xml" ContentType="application/vnd.openxmlformats-officedocument.drawingml.chart+xml"/>
  <Override PartName="/ppt/theme/themeOverride33.xml" ContentType="application/vnd.openxmlformats-officedocument.themeOverride+xml"/>
  <Override PartName="/ppt/notesSlides/notesSlide10.xml" ContentType="application/vnd.openxmlformats-officedocument.presentationml.notesSl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notesSlides/notesSlide11.xml" ContentType="application/vnd.openxmlformats-officedocument.presentationml.notesSlide+xml"/>
  <Override PartName="/ppt/theme/themeOverride39.xml" ContentType="application/vnd.openxmlformats-officedocument.themeOverride+xml"/>
  <Override PartName="/ppt/notesSlides/notesSlide12.xml" ContentType="application/vnd.openxmlformats-officedocument.presentationml.notesSl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notesSlides/notesSlide13.xml" ContentType="application/vnd.openxmlformats-officedocument.presentationml.notesSlide+xml"/>
  <Override PartName="/ppt/theme/themeOverride47.xml" ContentType="application/vnd.openxmlformats-officedocument.themeOverride+xml"/>
  <Override PartName="/ppt/notesSlides/notesSlide14.xml" ContentType="application/vnd.openxmlformats-officedocument.presentationml.notesSl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notesSlides/notesSlide15.xml" ContentType="application/vnd.openxmlformats-officedocument.presentationml.notesSl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notesSlides/notesSlide16.xml" ContentType="application/vnd.openxmlformats-officedocument.presentationml.notesSl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notesSlides/notesSlide17.xml" ContentType="application/vnd.openxmlformats-officedocument.presentationml.notesSlide+xml"/>
  <Override PartName="/ppt/theme/themeOverride64.xml" ContentType="application/vnd.openxmlformats-officedocument.themeOverride+xml"/>
  <Override PartName="/ppt/theme/themeOverride65.xml" ContentType="application/vnd.openxmlformats-officedocument.themeOverride+xml"/>
  <Override PartName="/ppt/notesSlides/notesSlide18.xml" ContentType="application/vnd.openxmlformats-officedocument.presentationml.notesSl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notesSlides/notesSlide19.xml" ContentType="application/vnd.openxmlformats-officedocument.presentationml.notesSlide+xml"/>
  <Override PartName="/ppt/theme/themeOverride70.xml" ContentType="application/vnd.openxmlformats-officedocument.themeOverr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72"/>
  </p:notesMasterIdLst>
  <p:sldIdLst>
    <p:sldId id="398" r:id="rId2"/>
    <p:sldId id="400" r:id="rId3"/>
    <p:sldId id="401" r:id="rId4"/>
    <p:sldId id="402" r:id="rId5"/>
    <p:sldId id="403" r:id="rId6"/>
    <p:sldId id="404" r:id="rId7"/>
    <p:sldId id="405" r:id="rId8"/>
    <p:sldId id="406" r:id="rId9"/>
    <p:sldId id="407" r:id="rId10"/>
    <p:sldId id="408" r:id="rId11"/>
    <p:sldId id="409" r:id="rId12"/>
    <p:sldId id="473" r:id="rId13"/>
    <p:sldId id="474" r:id="rId14"/>
    <p:sldId id="410" r:id="rId15"/>
    <p:sldId id="411" r:id="rId16"/>
    <p:sldId id="412" r:id="rId17"/>
    <p:sldId id="413" r:id="rId18"/>
    <p:sldId id="414" r:id="rId19"/>
    <p:sldId id="415" r:id="rId20"/>
    <p:sldId id="464" r:id="rId21"/>
    <p:sldId id="465" r:id="rId22"/>
    <p:sldId id="471" r:id="rId23"/>
    <p:sldId id="469" r:id="rId24"/>
    <p:sldId id="472" r:id="rId25"/>
    <p:sldId id="470" r:id="rId26"/>
    <p:sldId id="416" r:id="rId27"/>
    <p:sldId id="417" r:id="rId28"/>
    <p:sldId id="418" r:id="rId29"/>
    <p:sldId id="422" r:id="rId30"/>
    <p:sldId id="462" r:id="rId31"/>
    <p:sldId id="467" r:id="rId32"/>
    <p:sldId id="423" r:id="rId33"/>
    <p:sldId id="424" r:id="rId34"/>
    <p:sldId id="425" r:id="rId35"/>
    <p:sldId id="426" r:id="rId36"/>
    <p:sldId id="427" r:id="rId37"/>
    <p:sldId id="428" r:id="rId38"/>
    <p:sldId id="429" r:id="rId39"/>
    <p:sldId id="430" r:id="rId40"/>
    <p:sldId id="463" r:id="rId41"/>
    <p:sldId id="432" r:id="rId42"/>
    <p:sldId id="433" r:id="rId43"/>
    <p:sldId id="434" r:id="rId44"/>
    <p:sldId id="435" r:id="rId45"/>
    <p:sldId id="436" r:id="rId46"/>
    <p:sldId id="438" r:id="rId47"/>
    <p:sldId id="439" r:id="rId48"/>
    <p:sldId id="440" r:id="rId49"/>
    <p:sldId id="441" r:id="rId50"/>
    <p:sldId id="442" r:id="rId51"/>
    <p:sldId id="475" r:id="rId52"/>
    <p:sldId id="443" r:id="rId53"/>
    <p:sldId id="444" r:id="rId54"/>
    <p:sldId id="445" r:id="rId55"/>
    <p:sldId id="446" r:id="rId56"/>
    <p:sldId id="447" r:id="rId57"/>
    <p:sldId id="448" r:id="rId58"/>
    <p:sldId id="449" r:id="rId59"/>
    <p:sldId id="450" r:id="rId60"/>
    <p:sldId id="451" r:id="rId61"/>
    <p:sldId id="452" r:id="rId62"/>
    <p:sldId id="453" r:id="rId63"/>
    <p:sldId id="454" r:id="rId64"/>
    <p:sldId id="455" r:id="rId65"/>
    <p:sldId id="456" r:id="rId66"/>
    <p:sldId id="457" r:id="rId67"/>
    <p:sldId id="458" r:id="rId68"/>
    <p:sldId id="459" r:id="rId69"/>
    <p:sldId id="460" r:id="rId70"/>
    <p:sldId id="461"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7"/>
    <p:restoredTop sz="80846" autoAdjust="0"/>
  </p:normalViewPr>
  <p:slideViewPr>
    <p:cSldViewPr snapToGrid="0" snapToObjects="1">
      <p:cViewPr varScale="1">
        <p:scale>
          <a:sx n="92" d="100"/>
          <a:sy n="92" d="100"/>
        </p:scale>
        <p:origin x="185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KPrasad\Desktop\EMBA%202013\Lecture%203\Kool%20Karma%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lineMarker"/>
        <c:varyColors val="0"/>
        <c:ser>
          <c:idx val="0"/>
          <c:order val="0"/>
          <c:tx>
            <c:strRef>
              <c:f>Sheet1!$D$1</c:f>
              <c:strCache>
                <c:ptCount val="1"/>
                <c:pt idx="0">
                  <c:v>SALES</c:v>
                </c:pt>
              </c:strCache>
            </c:strRef>
          </c:tx>
          <c:spPr>
            <a:ln w="28575">
              <a:noFill/>
            </a:ln>
          </c:spPr>
          <c:marker>
            <c:symbol val="circle"/>
            <c:size val="5"/>
          </c:marker>
          <c:trendline>
            <c:spPr>
              <a:ln w="22225">
                <a:solidFill>
                  <a:srgbClr val="0070C0"/>
                </a:solidFill>
              </a:ln>
            </c:spPr>
            <c:trendlineType val="linear"/>
            <c:dispRSqr val="1"/>
            <c:dispEq val="1"/>
            <c:trendlineLbl>
              <c:layout>
                <c:manualLayout>
                  <c:x val="-0.33847244094488199"/>
                  <c:y val="-8.7452610090405294E-2"/>
                </c:manualLayout>
              </c:layout>
              <c:numFmt formatCode="General" sourceLinked="0"/>
              <c:spPr>
                <a:solidFill>
                  <a:schemeClr val="accent2">
                    <a:lumMod val="40000"/>
                    <a:lumOff val="60000"/>
                  </a:schemeClr>
                </a:solidFill>
              </c:spPr>
            </c:trendlineLbl>
          </c:trendline>
          <c:xVal>
            <c:numRef>
              <c:f>Sheet1!$B$2:$B$26</c:f>
              <c:numCache>
                <c:formatCode>0.0</c:formatCode>
                <c:ptCount val="25"/>
                <c:pt idx="0">
                  <c:v>9.5</c:v>
                </c:pt>
                <c:pt idx="1">
                  <c:v>10.1</c:v>
                </c:pt>
                <c:pt idx="2">
                  <c:v>9.4</c:v>
                </c:pt>
                <c:pt idx="3">
                  <c:v>11.6</c:v>
                </c:pt>
                <c:pt idx="4">
                  <c:v>10.3</c:v>
                </c:pt>
                <c:pt idx="5">
                  <c:v>9.5</c:v>
                </c:pt>
                <c:pt idx="6">
                  <c:v>11.2</c:v>
                </c:pt>
                <c:pt idx="7">
                  <c:v>9</c:v>
                </c:pt>
                <c:pt idx="8">
                  <c:v>11</c:v>
                </c:pt>
                <c:pt idx="9">
                  <c:v>8.4</c:v>
                </c:pt>
                <c:pt idx="10">
                  <c:v>11.2</c:v>
                </c:pt>
                <c:pt idx="11">
                  <c:v>8.8000000000000007</c:v>
                </c:pt>
                <c:pt idx="12">
                  <c:v>11.9</c:v>
                </c:pt>
                <c:pt idx="13">
                  <c:v>9.8000000000000007</c:v>
                </c:pt>
                <c:pt idx="14">
                  <c:v>11.2</c:v>
                </c:pt>
                <c:pt idx="15">
                  <c:v>9.6</c:v>
                </c:pt>
                <c:pt idx="16">
                  <c:v>9.3000000000000007</c:v>
                </c:pt>
                <c:pt idx="17">
                  <c:v>10</c:v>
                </c:pt>
                <c:pt idx="18">
                  <c:v>8.4</c:v>
                </c:pt>
                <c:pt idx="19">
                  <c:v>10.5</c:v>
                </c:pt>
                <c:pt idx="20">
                  <c:v>11.8</c:v>
                </c:pt>
                <c:pt idx="21">
                  <c:v>9</c:v>
                </c:pt>
                <c:pt idx="22">
                  <c:v>10.199999999999999</c:v>
                </c:pt>
                <c:pt idx="23">
                  <c:v>11.8</c:v>
                </c:pt>
                <c:pt idx="24">
                  <c:v>10.4</c:v>
                </c:pt>
              </c:numCache>
            </c:numRef>
          </c:xVal>
          <c:yVal>
            <c:numRef>
              <c:f>Sheet1!$D$2:$D$26</c:f>
              <c:numCache>
                <c:formatCode>0.0</c:formatCode>
                <c:ptCount val="25"/>
                <c:pt idx="0">
                  <c:v>145.1</c:v>
                </c:pt>
                <c:pt idx="1">
                  <c:v>128.30000000000001</c:v>
                </c:pt>
                <c:pt idx="2">
                  <c:v>121.3</c:v>
                </c:pt>
                <c:pt idx="3">
                  <c:v>134.4</c:v>
                </c:pt>
                <c:pt idx="4">
                  <c:v>106.5</c:v>
                </c:pt>
                <c:pt idx="5">
                  <c:v>111.5</c:v>
                </c:pt>
                <c:pt idx="6">
                  <c:v>132.69999999999999</c:v>
                </c:pt>
                <c:pt idx="7">
                  <c:v>126.9</c:v>
                </c:pt>
                <c:pt idx="8">
                  <c:v>151</c:v>
                </c:pt>
                <c:pt idx="9">
                  <c:v>123.3</c:v>
                </c:pt>
                <c:pt idx="10">
                  <c:v>154.6</c:v>
                </c:pt>
                <c:pt idx="11">
                  <c:v>108</c:v>
                </c:pt>
                <c:pt idx="12">
                  <c:v>159.30000000000001</c:v>
                </c:pt>
                <c:pt idx="13">
                  <c:v>136.30000000000001</c:v>
                </c:pt>
                <c:pt idx="14">
                  <c:v>111.4</c:v>
                </c:pt>
                <c:pt idx="15">
                  <c:v>133.6</c:v>
                </c:pt>
                <c:pt idx="16">
                  <c:v>137</c:v>
                </c:pt>
                <c:pt idx="17">
                  <c:v>112.9</c:v>
                </c:pt>
                <c:pt idx="18">
                  <c:v>122.1</c:v>
                </c:pt>
                <c:pt idx="19">
                  <c:v>140.5</c:v>
                </c:pt>
                <c:pt idx="20">
                  <c:v>141.5</c:v>
                </c:pt>
                <c:pt idx="21">
                  <c:v>88.5</c:v>
                </c:pt>
                <c:pt idx="22">
                  <c:v>127.7</c:v>
                </c:pt>
                <c:pt idx="23">
                  <c:v>130.69999999999999</c:v>
                </c:pt>
                <c:pt idx="24">
                  <c:v>122.3</c:v>
                </c:pt>
              </c:numCache>
            </c:numRef>
          </c:yVal>
          <c:smooth val="0"/>
          <c:extLst>
            <c:ext xmlns:c16="http://schemas.microsoft.com/office/drawing/2014/chart" uri="{C3380CC4-5D6E-409C-BE32-E72D297353CC}">
              <c16:uniqueId val="{00000001-D428-4695-ACD0-7B1BEB7B4CF2}"/>
            </c:ext>
          </c:extLst>
        </c:ser>
        <c:dLbls>
          <c:showLegendKey val="0"/>
          <c:showVal val="0"/>
          <c:showCatName val="0"/>
          <c:showSerName val="0"/>
          <c:showPercent val="0"/>
          <c:showBubbleSize val="0"/>
        </c:dLbls>
        <c:axId val="-1251773856"/>
        <c:axId val="-797331488"/>
      </c:scatterChart>
      <c:valAx>
        <c:axId val="-1251773856"/>
        <c:scaling>
          <c:orientation val="minMax"/>
          <c:min val="7"/>
        </c:scaling>
        <c:delete val="0"/>
        <c:axPos val="b"/>
        <c:title>
          <c:tx>
            <c:rich>
              <a:bodyPr/>
              <a:lstStyle/>
              <a:p>
                <a:pPr>
                  <a:defRPr/>
                </a:pPr>
                <a:r>
                  <a:rPr lang="en-US">
                    <a:latin typeface="+mj-lt"/>
                  </a:rPr>
                  <a:t>ADVT (in $1000</a:t>
                </a:r>
                <a:r>
                  <a:rPr lang="en-US"/>
                  <a:t>)</a:t>
                </a:r>
              </a:p>
            </c:rich>
          </c:tx>
          <c:overlay val="0"/>
        </c:title>
        <c:numFmt formatCode="0.0" sourceLinked="1"/>
        <c:majorTickMark val="out"/>
        <c:minorTickMark val="none"/>
        <c:tickLblPos val="nextTo"/>
        <c:crossAx val="-797331488"/>
        <c:crosses val="autoZero"/>
        <c:crossBetween val="midCat"/>
      </c:valAx>
      <c:valAx>
        <c:axId val="-797331488"/>
        <c:scaling>
          <c:orientation val="minMax"/>
          <c:min val="80"/>
        </c:scaling>
        <c:delete val="0"/>
        <c:axPos val="l"/>
        <c:majorGridlines/>
        <c:title>
          <c:tx>
            <c:rich>
              <a:bodyPr rot="-5400000" vert="horz"/>
              <a:lstStyle/>
              <a:p>
                <a:pPr>
                  <a:defRPr/>
                </a:pPr>
                <a:r>
                  <a:rPr lang="en-US" b="1">
                    <a:latin typeface="+mj-lt"/>
                  </a:rPr>
                  <a:t>SALES (in $1000)</a:t>
                </a:r>
              </a:p>
            </c:rich>
          </c:tx>
          <c:overlay val="0"/>
        </c:title>
        <c:numFmt formatCode="0.0" sourceLinked="1"/>
        <c:majorTickMark val="out"/>
        <c:minorTickMark val="none"/>
        <c:tickLblPos val="nextTo"/>
        <c:crossAx val="-1251773856"/>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DB20EE-19E6-4DE9-851C-C0389BDF7C28}"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8D813674-276A-4370-8F9A-BF64C83214B4}">
      <dgm:prSet/>
      <dgm:spPr>
        <a:solidFill>
          <a:schemeClr val="accent2">
            <a:lumMod val="50000"/>
          </a:schemeClr>
        </a:solidFill>
      </dgm:spPr>
      <dgm:t>
        <a:bodyPr/>
        <a:lstStyle/>
        <a:p>
          <a:r>
            <a:rPr lang="en-US" dirty="0"/>
            <a:t>Introduction to (supervised) predictive modeling and statistical learning</a:t>
          </a:r>
        </a:p>
      </dgm:t>
    </dgm:pt>
    <dgm:pt modelId="{722EA4C2-0623-4236-9EDE-E28EB8DBBBB5}" type="parTrans" cxnId="{C6D9596A-0C7B-44AE-97CE-F860312FDF87}">
      <dgm:prSet/>
      <dgm:spPr/>
      <dgm:t>
        <a:bodyPr/>
        <a:lstStyle/>
        <a:p>
          <a:endParaRPr lang="en-US"/>
        </a:p>
      </dgm:t>
    </dgm:pt>
    <dgm:pt modelId="{9FB72CDC-3648-4D2F-B895-58B8ACC20083}" type="sibTrans" cxnId="{C6D9596A-0C7B-44AE-97CE-F860312FDF87}">
      <dgm:prSet/>
      <dgm:spPr/>
      <dgm:t>
        <a:bodyPr/>
        <a:lstStyle/>
        <a:p>
          <a:endParaRPr lang="en-US"/>
        </a:p>
      </dgm:t>
    </dgm:pt>
    <dgm:pt modelId="{BF190EC8-5EC2-453F-AD80-8C074635FE98}">
      <dgm:prSet/>
      <dgm:spPr>
        <a:solidFill>
          <a:schemeClr val="accent2">
            <a:lumMod val="50000"/>
          </a:schemeClr>
        </a:solidFill>
      </dgm:spPr>
      <dgm:t>
        <a:bodyPr/>
        <a:lstStyle/>
        <a:p>
          <a:r>
            <a:rPr lang="en-US"/>
            <a:t>Review of linear regression</a:t>
          </a:r>
        </a:p>
      </dgm:t>
    </dgm:pt>
    <dgm:pt modelId="{0BFEE895-C335-46E0-BA57-DFF5053CB273}" type="parTrans" cxnId="{5513E2E9-E814-4EE2-ABFD-25FC90AB2F66}">
      <dgm:prSet/>
      <dgm:spPr/>
      <dgm:t>
        <a:bodyPr/>
        <a:lstStyle/>
        <a:p>
          <a:endParaRPr lang="en-US"/>
        </a:p>
      </dgm:t>
    </dgm:pt>
    <dgm:pt modelId="{3E847FC0-1204-4403-AB4E-EC2141FF3A24}" type="sibTrans" cxnId="{5513E2E9-E814-4EE2-ABFD-25FC90AB2F66}">
      <dgm:prSet/>
      <dgm:spPr/>
      <dgm:t>
        <a:bodyPr/>
        <a:lstStyle/>
        <a:p>
          <a:endParaRPr lang="en-US"/>
        </a:p>
      </dgm:t>
    </dgm:pt>
    <dgm:pt modelId="{B6A83B1B-BCB0-4904-B20A-40B698805C21}">
      <dgm:prSet/>
      <dgm:spPr>
        <a:solidFill>
          <a:schemeClr val="accent2">
            <a:lumMod val="50000"/>
          </a:schemeClr>
        </a:solidFill>
      </dgm:spPr>
      <dgm:t>
        <a:bodyPr/>
        <a:lstStyle/>
        <a:p>
          <a:r>
            <a:rPr lang="en-US"/>
            <a:t>Evaluating models</a:t>
          </a:r>
        </a:p>
      </dgm:t>
    </dgm:pt>
    <dgm:pt modelId="{7580378E-ECFD-4418-A85E-E51A4AC99DA8}" type="parTrans" cxnId="{FAF206E0-CB4C-474F-B7DE-F4A220CC7019}">
      <dgm:prSet/>
      <dgm:spPr/>
      <dgm:t>
        <a:bodyPr/>
        <a:lstStyle/>
        <a:p>
          <a:endParaRPr lang="en-US"/>
        </a:p>
      </dgm:t>
    </dgm:pt>
    <dgm:pt modelId="{9ECCAAC8-7867-4255-AED5-2D226F81FA9D}" type="sibTrans" cxnId="{FAF206E0-CB4C-474F-B7DE-F4A220CC7019}">
      <dgm:prSet/>
      <dgm:spPr/>
      <dgm:t>
        <a:bodyPr/>
        <a:lstStyle/>
        <a:p>
          <a:endParaRPr lang="en-US"/>
        </a:p>
      </dgm:t>
    </dgm:pt>
    <dgm:pt modelId="{2AF326AA-0B43-4E2D-97EE-FC52A88FB267}">
      <dgm:prSet/>
      <dgm:spPr>
        <a:solidFill>
          <a:schemeClr val="accent2">
            <a:lumMod val="50000"/>
          </a:schemeClr>
        </a:solidFill>
      </dgm:spPr>
      <dgm:t>
        <a:bodyPr/>
        <a:lstStyle/>
        <a:p>
          <a:r>
            <a:rPr lang="en-US"/>
            <a:t>Linear regression in R</a:t>
          </a:r>
        </a:p>
      </dgm:t>
    </dgm:pt>
    <dgm:pt modelId="{9E4B49D1-3FBD-435C-A1E7-E73F49ACED60}" type="parTrans" cxnId="{5290EF34-B625-4A3A-9F5B-C3B796163BD6}">
      <dgm:prSet/>
      <dgm:spPr/>
      <dgm:t>
        <a:bodyPr/>
        <a:lstStyle/>
        <a:p>
          <a:endParaRPr lang="en-US"/>
        </a:p>
      </dgm:t>
    </dgm:pt>
    <dgm:pt modelId="{BBAFE67C-3E16-4B82-9C85-141827764A39}" type="sibTrans" cxnId="{5290EF34-B625-4A3A-9F5B-C3B796163BD6}">
      <dgm:prSet/>
      <dgm:spPr/>
      <dgm:t>
        <a:bodyPr/>
        <a:lstStyle/>
        <a:p>
          <a:endParaRPr lang="en-US"/>
        </a:p>
      </dgm:t>
    </dgm:pt>
    <dgm:pt modelId="{5FDF08E7-47E8-4223-9211-1BB60556953F}" type="pres">
      <dgm:prSet presAssocID="{67DB20EE-19E6-4DE9-851C-C0389BDF7C28}" presName="linear" presStyleCnt="0">
        <dgm:presLayoutVars>
          <dgm:animLvl val="lvl"/>
          <dgm:resizeHandles val="exact"/>
        </dgm:presLayoutVars>
      </dgm:prSet>
      <dgm:spPr/>
    </dgm:pt>
    <dgm:pt modelId="{74FE0F49-E259-4484-A48E-ECC73915312F}" type="pres">
      <dgm:prSet presAssocID="{8D813674-276A-4370-8F9A-BF64C83214B4}" presName="parentText" presStyleLbl="node1" presStyleIdx="0" presStyleCnt="4">
        <dgm:presLayoutVars>
          <dgm:chMax val="0"/>
          <dgm:bulletEnabled val="1"/>
        </dgm:presLayoutVars>
      </dgm:prSet>
      <dgm:spPr/>
    </dgm:pt>
    <dgm:pt modelId="{42E0E9B1-C0F9-437E-A664-16273DF38990}" type="pres">
      <dgm:prSet presAssocID="{9FB72CDC-3648-4D2F-B895-58B8ACC20083}" presName="spacer" presStyleCnt="0"/>
      <dgm:spPr/>
    </dgm:pt>
    <dgm:pt modelId="{4A3FF86C-1595-40B7-AC0C-7A1F67220454}" type="pres">
      <dgm:prSet presAssocID="{BF190EC8-5EC2-453F-AD80-8C074635FE98}" presName="parentText" presStyleLbl="node1" presStyleIdx="1" presStyleCnt="4">
        <dgm:presLayoutVars>
          <dgm:chMax val="0"/>
          <dgm:bulletEnabled val="1"/>
        </dgm:presLayoutVars>
      </dgm:prSet>
      <dgm:spPr/>
    </dgm:pt>
    <dgm:pt modelId="{0A3700BD-7789-4991-8945-E168AE28E521}" type="pres">
      <dgm:prSet presAssocID="{3E847FC0-1204-4403-AB4E-EC2141FF3A24}" presName="spacer" presStyleCnt="0"/>
      <dgm:spPr/>
    </dgm:pt>
    <dgm:pt modelId="{C1AFCDF4-E1A7-4B65-8E42-88DD4374FF08}" type="pres">
      <dgm:prSet presAssocID="{B6A83B1B-BCB0-4904-B20A-40B698805C21}" presName="parentText" presStyleLbl="node1" presStyleIdx="2" presStyleCnt="4">
        <dgm:presLayoutVars>
          <dgm:chMax val="0"/>
          <dgm:bulletEnabled val="1"/>
        </dgm:presLayoutVars>
      </dgm:prSet>
      <dgm:spPr/>
    </dgm:pt>
    <dgm:pt modelId="{8C413EE8-79B7-4213-AB9E-7465B2B4E8B4}" type="pres">
      <dgm:prSet presAssocID="{9ECCAAC8-7867-4255-AED5-2D226F81FA9D}" presName="spacer" presStyleCnt="0"/>
      <dgm:spPr/>
    </dgm:pt>
    <dgm:pt modelId="{323E6CC7-BF95-4576-B5F6-24808B91BE7A}" type="pres">
      <dgm:prSet presAssocID="{2AF326AA-0B43-4E2D-97EE-FC52A88FB267}" presName="parentText" presStyleLbl="node1" presStyleIdx="3" presStyleCnt="4">
        <dgm:presLayoutVars>
          <dgm:chMax val="0"/>
          <dgm:bulletEnabled val="1"/>
        </dgm:presLayoutVars>
      </dgm:prSet>
      <dgm:spPr/>
    </dgm:pt>
  </dgm:ptLst>
  <dgm:cxnLst>
    <dgm:cxn modelId="{81A4B834-A54C-4C2B-84FD-13CA2C548291}" type="presOf" srcId="{67DB20EE-19E6-4DE9-851C-C0389BDF7C28}" destId="{5FDF08E7-47E8-4223-9211-1BB60556953F}" srcOrd="0" destOrd="0" presId="urn:microsoft.com/office/officeart/2005/8/layout/vList2"/>
    <dgm:cxn modelId="{5290EF34-B625-4A3A-9F5B-C3B796163BD6}" srcId="{67DB20EE-19E6-4DE9-851C-C0389BDF7C28}" destId="{2AF326AA-0B43-4E2D-97EE-FC52A88FB267}" srcOrd="3" destOrd="0" parTransId="{9E4B49D1-3FBD-435C-A1E7-E73F49ACED60}" sibTransId="{BBAFE67C-3E16-4B82-9C85-141827764A39}"/>
    <dgm:cxn modelId="{C6D9596A-0C7B-44AE-97CE-F860312FDF87}" srcId="{67DB20EE-19E6-4DE9-851C-C0389BDF7C28}" destId="{8D813674-276A-4370-8F9A-BF64C83214B4}" srcOrd="0" destOrd="0" parTransId="{722EA4C2-0623-4236-9EDE-E28EB8DBBBB5}" sibTransId="{9FB72CDC-3648-4D2F-B895-58B8ACC20083}"/>
    <dgm:cxn modelId="{04E7B250-C334-401F-B85F-A40896AC1E87}" type="presOf" srcId="{8D813674-276A-4370-8F9A-BF64C83214B4}" destId="{74FE0F49-E259-4484-A48E-ECC73915312F}" srcOrd="0" destOrd="0" presId="urn:microsoft.com/office/officeart/2005/8/layout/vList2"/>
    <dgm:cxn modelId="{64F14E9F-6E92-41F0-A32B-C1F2B4126B73}" type="presOf" srcId="{B6A83B1B-BCB0-4904-B20A-40B698805C21}" destId="{C1AFCDF4-E1A7-4B65-8E42-88DD4374FF08}" srcOrd="0" destOrd="0" presId="urn:microsoft.com/office/officeart/2005/8/layout/vList2"/>
    <dgm:cxn modelId="{FAF206E0-CB4C-474F-B7DE-F4A220CC7019}" srcId="{67DB20EE-19E6-4DE9-851C-C0389BDF7C28}" destId="{B6A83B1B-BCB0-4904-B20A-40B698805C21}" srcOrd="2" destOrd="0" parTransId="{7580378E-ECFD-4418-A85E-E51A4AC99DA8}" sibTransId="{9ECCAAC8-7867-4255-AED5-2D226F81FA9D}"/>
    <dgm:cxn modelId="{DF110CE8-66FD-418E-8E9D-F5C3863FA300}" type="presOf" srcId="{2AF326AA-0B43-4E2D-97EE-FC52A88FB267}" destId="{323E6CC7-BF95-4576-B5F6-24808B91BE7A}" srcOrd="0" destOrd="0" presId="urn:microsoft.com/office/officeart/2005/8/layout/vList2"/>
    <dgm:cxn modelId="{A731C1E8-5AC0-4C07-95EF-EB50BDE3754C}" type="presOf" srcId="{BF190EC8-5EC2-453F-AD80-8C074635FE98}" destId="{4A3FF86C-1595-40B7-AC0C-7A1F67220454}" srcOrd="0" destOrd="0" presId="urn:microsoft.com/office/officeart/2005/8/layout/vList2"/>
    <dgm:cxn modelId="{5513E2E9-E814-4EE2-ABFD-25FC90AB2F66}" srcId="{67DB20EE-19E6-4DE9-851C-C0389BDF7C28}" destId="{BF190EC8-5EC2-453F-AD80-8C074635FE98}" srcOrd="1" destOrd="0" parTransId="{0BFEE895-C335-46E0-BA57-DFF5053CB273}" sibTransId="{3E847FC0-1204-4403-AB4E-EC2141FF3A24}"/>
    <dgm:cxn modelId="{47D8D8D3-F85B-4313-8919-12CF5FBB4FFB}" type="presParOf" srcId="{5FDF08E7-47E8-4223-9211-1BB60556953F}" destId="{74FE0F49-E259-4484-A48E-ECC73915312F}" srcOrd="0" destOrd="0" presId="urn:microsoft.com/office/officeart/2005/8/layout/vList2"/>
    <dgm:cxn modelId="{F433BA1F-C0C2-44CF-A818-1939E5A94A29}" type="presParOf" srcId="{5FDF08E7-47E8-4223-9211-1BB60556953F}" destId="{42E0E9B1-C0F9-437E-A664-16273DF38990}" srcOrd="1" destOrd="0" presId="urn:microsoft.com/office/officeart/2005/8/layout/vList2"/>
    <dgm:cxn modelId="{92CEA3E8-26D0-4DA9-B697-459745C50724}" type="presParOf" srcId="{5FDF08E7-47E8-4223-9211-1BB60556953F}" destId="{4A3FF86C-1595-40B7-AC0C-7A1F67220454}" srcOrd="2" destOrd="0" presId="urn:microsoft.com/office/officeart/2005/8/layout/vList2"/>
    <dgm:cxn modelId="{92C898A4-57BF-453C-93BA-C69EB233529F}" type="presParOf" srcId="{5FDF08E7-47E8-4223-9211-1BB60556953F}" destId="{0A3700BD-7789-4991-8945-E168AE28E521}" srcOrd="3" destOrd="0" presId="urn:microsoft.com/office/officeart/2005/8/layout/vList2"/>
    <dgm:cxn modelId="{550E8AD0-E9EC-4F01-8655-C48F856E3766}" type="presParOf" srcId="{5FDF08E7-47E8-4223-9211-1BB60556953F}" destId="{C1AFCDF4-E1A7-4B65-8E42-88DD4374FF08}" srcOrd="4" destOrd="0" presId="urn:microsoft.com/office/officeart/2005/8/layout/vList2"/>
    <dgm:cxn modelId="{1C215A2B-C777-4FEC-83CD-57C4874F3098}" type="presParOf" srcId="{5FDF08E7-47E8-4223-9211-1BB60556953F}" destId="{8C413EE8-79B7-4213-AB9E-7465B2B4E8B4}" srcOrd="5" destOrd="0" presId="urn:microsoft.com/office/officeart/2005/8/layout/vList2"/>
    <dgm:cxn modelId="{6392071C-5BA5-46DD-85FB-71ED8B734F90}" type="presParOf" srcId="{5FDF08E7-47E8-4223-9211-1BB60556953F}" destId="{323E6CC7-BF95-4576-B5F6-24808B91BE7A}"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E0F49-E259-4484-A48E-ECC73915312F}">
      <dsp:nvSpPr>
        <dsp:cNvPr id="0" name=""/>
        <dsp:cNvSpPr/>
      </dsp:nvSpPr>
      <dsp:spPr>
        <a:xfrm>
          <a:off x="0" y="623459"/>
          <a:ext cx="4869656" cy="91494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Introduction to (supervised) predictive modeling and statistical learning</a:t>
          </a:r>
        </a:p>
      </dsp:txBody>
      <dsp:txXfrm>
        <a:off x="44664" y="668123"/>
        <a:ext cx="4780328" cy="825612"/>
      </dsp:txXfrm>
    </dsp:sp>
    <dsp:sp modelId="{4A3FF86C-1595-40B7-AC0C-7A1F67220454}">
      <dsp:nvSpPr>
        <dsp:cNvPr id="0" name=""/>
        <dsp:cNvSpPr/>
      </dsp:nvSpPr>
      <dsp:spPr>
        <a:xfrm>
          <a:off x="0" y="1604639"/>
          <a:ext cx="4869656" cy="91494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Review of linear regression</a:t>
          </a:r>
        </a:p>
      </dsp:txBody>
      <dsp:txXfrm>
        <a:off x="44664" y="1649303"/>
        <a:ext cx="4780328" cy="825612"/>
      </dsp:txXfrm>
    </dsp:sp>
    <dsp:sp modelId="{C1AFCDF4-E1A7-4B65-8E42-88DD4374FF08}">
      <dsp:nvSpPr>
        <dsp:cNvPr id="0" name=""/>
        <dsp:cNvSpPr/>
      </dsp:nvSpPr>
      <dsp:spPr>
        <a:xfrm>
          <a:off x="0" y="2585819"/>
          <a:ext cx="4869656" cy="91494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Evaluating models</a:t>
          </a:r>
        </a:p>
      </dsp:txBody>
      <dsp:txXfrm>
        <a:off x="44664" y="2630483"/>
        <a:ext cx="4780328" cy="825612"/>
      </dsp:txXfrm>
    </dsp:sp>
    <dsp:sp modelId="{323E6CC7-BF95-4576-B5F6-24808B91BE7A}">
      <dsp:nvSpPr>
        <dsp:cNvPr id="0" name=""/>
        <dsp:cNvSpPr/>
      </dsp:nvSpPr>
      <dsp:spPr>
        <a:xfrm>
          <a:off x="0" y="3567000"/>
          <a:ext cx="4869656" cy="914940"/>
        </a:xfrm>
        <a:prstGeom prst="roundRect">
          <a:avLst/>
        </a:prstGeom>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Linear regression in R</a:t>
          </a:r>
        </a:p>
      </dsp:txBody>
      <dsp:txXfrm>
        <a:off x="44664" y="3611664"/>
        <a:ext cx="4780328" cy="8256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F8338-8DA4-A840-966D-428837663031}" type="datetimeFigureOut">
              <a:rPr lang="en-US" smtClean="0"/>
              <a:t>10/5/2020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F29ED-3ABA-7D4C-B74F-E67B0F9BECCC}" type="slidenum">
              <a:rPr lang="en-US" smtClean="0"/>
              <a:t>‹#›</a:t>
            </a:fld>
            <a:endParaRPr lang="en-US"/>
          </a:p>
        </p:txBody>
      </p:sp>
    </p:spTree>
    <p:extLst>
      <p:ext uri="{BB962C8B-B14F-4D97-AF65-F5344CB8AC3E}">
        <p14:creationId xmlns:p14="http://schemas.microsoft.com/office/powerpoint/2010/main" val="165307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a:t>
            </a:r>
            <a:r>
              <a:rPr lang="en-US" baseline="0" dirty="0"/>
              <a:t> learning is all about learning f</a:t>
            </a:r>
          </a:p>
          <a:p>
            <a:r>
              <a:rPr lang="en-US" baseline="0" dirty="0"/>
              <a:t>Important concepts: </a:t>
            </a:r>
          </a:p>
          <a:p>
            <a:r>
              <a:rPr lang="en-US" baseline="0" dirty="0"/>
              <a:t>How do we estimate f? </a:t>
            </a:r>
          </a:p>
          <a:p>
            <a:r>
              <a:rPr lang="en-US" baseline="0" dirty="0"/>
              <a:t>What is the space that we search over to find f?</a:t>
            </a:r>
          </a:p>
          <a:p>
            <a:r>
              <a:rPr lang="en-US" baseline="0" dirty="0"/>
              <a:t>What is the purpose of learning f: prediction or inference?</a:t>
            </a:r>
          </a:p>
          <a:p>
            <a:r>
              <a:rPr lang="en-US" baseline="0" dirty="0"/>
              <a:t>How do we know if our model is any good?</a:t>
            </a:r>
            <a:endParaRPr lang="en-US" dirty="0"/>
          </a:p>
        </p:txBody>
      </p:sp>
      <p:sp>
        <p:nvSpPr>
          <p:cNvPr id="4" name="Slide Number Placeholder 3"/>
          <p:cNvSpPr>
            <a:spLocks noGrp="1"/>
          </p:cNvSpPr>
          <p:nvPr>
            <p:ph type="sldNum" sz="quarter" idx="10"/>
          </p:nvPr>
        </p:nvSpPr>
        <p:spPr/>
        <p:txBody>
          <a:bodyPr/>
          <a:lstStyle/>
          <a:p>
            <a:fld id="{287BF704-2896-BE48-977D-F8037ED6244A}" type="slidenum">
              <a:rPr lang="en-US" smtClean="0"/>
              <a:t>6</a:t>
            </a:fld>
            <a:endParaRPr lang="en-US"/>
          </a:p>
        </p:txBody>
      </p:sp>
    </p:spTree>
    <p:extLst>
      <p:ext uri="{BB962C8B-B14F-4D97-AF65-F5344CB8AC3E}">
        <p14:creationId xmlns:p14="http://schemas.microsoft.com/office/powerpoint/2010/main" val="2820707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tell if it’s better; R squared doesn’t give us the whole picture</a:t>
            </a:r>
          </a:p>
        </p:txBody>
      </p:sp>
      <p:sp>
        <p:nvSpPr>
          <p:cNvPr id="4" name="Slide Number Placeholder 3"/>
          <p:cNvSpPr>
            <a:spLocks noGrp="1"/>
          </p:cNvSpPr>
          <p:nvPr>
            <p:ph type="sldNum" sz="quarter" idx="10"/>
          </p:nvPr>
        </p:nvSpPr>
        <p:spPr/>
        <p:txBody>
          <a:bodyPr/>
          <a:lstStyle/>
          <a:p>
            <a:fld id="{DCFC86D2-15A1-45B5-B756-8691148812B2}" type="slidenum">
              <a:rPr lang="en-US" smtClean="0"/>
              <a:t>33</a:t>
            </a:fld>
            <a:endParaRPr lang="en-US"/>
          </a:p>
        </p:txBody>
      </p:sp>
    </p:spTree>
    <p:extLst>
      <p:ext uri="{BB962C8B-B14F-4D97-AF65-F5344CB8AC3E}">
        <p14:creationId xmlns:p14="http://schemas.microsoft.com/office/powerpoint/2010/main" val="2636904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DE25F-4161-4618-BC48-85651128508F}" type="slidenum">
              <a:rPr lang="en-US" smtClean="0"/>
              <a:pPr/>
              <a:t>38</a:t>
            </a:fld>
            <a:endParaRPr lang="en-US"/>
          </a:p>
        </p:txBody>
      </p:sp>
    </p:spTree>
    <p:extLst>
      <p:ext uri="{BB962C8B-B14F-4D97-AF65-F5344CB8AC3E}">
        <p14:creationId xmlns:p14="http://schemas.microsoft.com/office/powerpoint/2010/main" val="3879636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built with training data. We need to know how the model performs on data it hasn’t used (what if we want to predict future data points, for example?)</a:t>
            </a:r>
          </a:p>
        </p:txBody>
      </p:sp>
      <p:sp>
        <p:nvSpPr>
          <p:cNvPr id="4" name="Slide Number Placeholder 3"/>
          <p:cNvSpPr>
            <a:spLocks noGrp="1"/>
          </p:cNvSpPr>
          <p:nvPr>
            <p:ph type="sldNum" sz="quarter" idx="10"/>
          </p:nvPr>
        </p:nvSpPr>
        <p:spPr/>
        <p:txBody>
          <a:bodyPr/>
          <a:lstStyle/>
          <a:p>
            <a:fld id="{DCFC86D2-15A1-45B5-B756-8691148812B2}" type="slidenum">
              <a:rPr lang="en-US" smtClean="0"/>
              <a:t>39</a:t>
            </a:fld>
            <a:endParaRPr lang="en-US"/>
          </a:p>
        </p:txBody>
      </p:sp>
    </p:spTree>
    <p:extLst>
      <p:ext uri="{BB962C8B-B14F-4D97-AF65-F5344CB8AC3E}">
        <p14:creationId xmlns:p14="http://schemas.microsoft.com/office/powerpoint/2010/main" val="304845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46</a:t>
            </a:fld>
            <a:endParaRPr lang="en-US"/>
          </a:p>
        </p:txBody>
      </p:sp>
    </p:spTree>
    <p:extLst>
      <p:ext uri="{BB962C8B-B14F-4D97-AF65-F5344CB8AC3E}">
        <p14:creationId xmlns:p14="http://schemas.microsoft.com/office/powerpoint/2010/main" val="20005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B1CC44-0B06-4E52-8725-AC351605BF94}" type="slidenum">
              <a:rPr lang="en-US" smtClean="0"/>
              <a:t>47</a:t>
            </a:fld>
            <a:endParaRPr lang="en-US"/>
          </a:p>
        </p:txBody>
      </p:sp>
    </p:spTree>
    <p:extLst>
      <p:ext uri="{BB962C8B-B14F-4D97-AF65-F5344CB8AC3E}">
        <p14:creationId xmlns:p14="http://schemas.microsoft.com/office/powerpoint/2010/main" val="228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51</a:t>
            </a:fld>
            <a:endParaRPr lang="en-US"/>
          </a:p>
        </p:txBody>
      </p:sp>
    </p:spTree>
    <p:extLst>
      <p:ext uri="{BB962C8B-B14F-4D97-AF65-F5344CB8AC3E}">
        <p14:creationId xmlns:p14="http://schemas.microsoft.com/office/powerpoint/2010/main" val="149562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effect of education (the slope), which is the same for either </a:t>
            </a:r>
            <a:r>
              <a:rPr lang="en-US"/>
              <a:t>gender </a:t>
            </a:r>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60</a:t>
            </a:fld>
            <a:endParaRPr lang="en-US"/>
          </a:p>
        </p:txBody>
      </p:sp>
    </p:spTree>
    <p:extLst>
      <p:ext uri="{BB962C8B-B14F-4D97-AF65-F5344CB8AC3E}">
        <p14:creationId xmlns:p14="http://schemas.microsoft.com/office/powerpoint/2010/main" val="3831061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63</a:t>
            </a:fld>
            <a:endParaRPr lang="en-US"/>
          </a:p>
        </p:txBody>
      </p:sp>
    </p:spTree>
    <p:extLst>
      <p:ext uri="{BB962C8B-B14F-4D97-AF65-F5344CB8AC3E}">
        <p14:creationId xmlns:p14="http://schemas.microsoft.com/office/powerpoint/2010/main" val="4081125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There are very likely interactions, because a lot of these variables are related (and likely also affect the relationship with cost)</a:t>
            </a:r>
          </a:p>
        </p:txBody>
      </p:sp>
      <p:sp>
        <p:nvSpPr>
          <p:cNvPr id="4" name="Slide Number Placeholder 3"/>
          <p:cNvSpPr>
            <a:spLocks noGrp="1"/>
          </p:cNvSpPr>
          <p:nvPr>
            <p:ph type="sldNum" sz="quarter" idx="10"/>
          </p:nvPr>
        </p:nvSpPr>
        <p:spPr/>
        <p:txBody>
          <a:bodyPr/>
          <a:lstStyle/>
          <a:p>
            <a:fld id="{DCFC86D2-15A1-45B5-B756-8691148812B2}" type="slidenum">
              <a:rPr lang="en-US" smtClean="0"/>
              <a:t>65</a:t>
            </a:fld>
            <a:endParaRPr lang="en-US"/>
          </a:p>
        </p:txBody>
      </p:sp>
    </p:spTree>
    <p:extLst>
      <p:ext uri="{BB962C8B-B14F-4D97-AF65-F5344CB8AC3E}">
        <p14:creationId xmlns:p14="http://schemas.microsoft.com/office/powerpoint/2010/main" val="100142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69</a:t>
            </a:fld>
            <a:endParaRPr lang="en-US"/>
          </a:p>
        </p:txBody>
      </p:sp>
    </p:spTree>
    <p:extLst>
      <p:ext uri="{BB962C8B-B14F-4D97-AF65-F5344CB8AC3E}">
        <p14:creationId xmlns:p14="http://schemas.microsoft.com/office/powerpoint/2010/main" val="284455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7BF704-2896-BE48-977D-F8037ED6244A}" type="slidenum">
              <a:rPr lang="en-US" smtClean="0"/>
              <a:t>7</a:t>
            </a:fld>
            <a:endParaRPr lang="en-US"/>
          </a:p>
        </p:txBody>
      </p:sp>
    </p:spTree>
    <p:extLst>
      <p:ext uri="{BB962C8B-B14F-4D97-AF65-F5344CB8AC3E}">
        <p14:creationId xmlns:p14="http://schemas.microsoft.com/office/powerpoint/2010/main" val="3758646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70</a:t>
            </a:fld>
            <a:endParaRPr lang="en-US"/>
          </a:p>
        </p:txBody>
      </p:sp>
    </p:spTree>
    <p:extLst>
      <p:ext uri="{BB962C8B-B14F-4D97-AF65-F5344CB8AC3E}">
        <p14:creationId xmlns:p14="http://schemas.microsoft.com/office/powerpoint/2010/main" val="223498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AF29ED-3ABA-7D4C-B74F-E67B0F9BECCC}" type="slidenum">
              <a:rPr lang="en-US" smtClean="0"/>
              <a:t>8</a:t>
            </a:fld>
            <a:endParaRPr lang="en-US"/>
          </a:p>
        </p:txBody>
      </p:sp>
    </p:spTree>
    <p:extLst>
      <p:ext uri="{BB962C8B-B14F-4D97-AF65-F5344CB8AC3E}">
        <p14:creationId xmlns:p14="http://schemas.microsoft.com/office/powerpoint/2010/main" val="319255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12</a:t>
            </a:fld>
            <a:endParaRPr lang="en-US"/>
          </a:p>
        </p:txBody>
      </p:sp>
    </p:spTree>
    <p:extLst>
      <p:ext uri="{BB962C8B-B14F-4D97-AF65-F5344CB8AC3E}">
        <p14:creationId xmlns:p14="http://schemas.microsoft.com/office/powerpoint/2010/main" val="222381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13</a:t>
            </a:fld>
            <a:endParaRPr lang="en-US"/>
          </a:p>
        </p:txBody>
      </p:sp>
    </p:spTree>
    <p:extLst>
      <p:ext uri="{BB962C8B-B14F-4D97-AF65-F5344CB8AC3E}">
        <p14:creationId xmlns:p14="http://schemas.microsoft.com/office/powerpoint/2010/main" val="403142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 is negative: the prediction is above the actual value (the point is below the line). If e is positive, point is above the line (prediction is less than actual).</a:t>
            </a:r>
          </a:p>
        </p:txBody>
      </p:sp>
      <p:sp>
        <p:nvSpPr>
          <p:cNvPr id="4" name="Slide Number Placeholder 3"/>
          <p:cNvSpPr>
            <a:spLocks noGrp="1"/>
          </p:cNvSpPr>
          <p:nvPr>
            <p:ph type="sldNum" sz="quarter" idx="10"/>
          </p:nvPr>
        </p:nvSpPr>
        <p:spPr/>
        <p:txBody>
          <a:bodyPr/>
          <a:lstStyle/>
          <a:p>
            <a:fld id="{DCFC86D2-15A1-45B5-B756-8691148812B2}" type="slidenum">
              <a:rPr lang="en-US" smtClean="0"/>
              <a:t>17</a:t>
            </a:fld>
            <a:endParaRPr lang="en-US"/>
          </a:p>
        </p:txBody>
      </p:sp>
    </p:spTree>
    <p:extLst>
      <p:ext uri="{BB962C8B-B14F-4D97-AF65-F5344CB8AC3E}">
        <p14:creationId xmlns:p14="http://schemas.microsoft.com/office/powerpoint/2010/main" val="239711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we have to minimize squared errors</a:t>
            </a:r>
          </a:p>
        </p:txBody>
      </p:sp>
      <p:sp>
        <p:nvSpPr>
          <p:cNvPr id="4" name="Slide Number Placeholder 3"/>
          <p:cNvSpPr>
            <a:spLocks noGrp="1"/>
          </p:cNvSpPr>
          <p:nvPr>
            <p:ph type="sldNum" sz="quarter" idx="10"/>
          </p:nvPr>
        </p:nvSpPr>
        <p:spPr/>
        <p:txBody>
          <a:bodyPr/>
          <a:lstStyle/>
          <a:p>
            <a:fld id="{DCFC86D2-15A1-45B5-B756-8691148812B2}" type="slidenum">
              <a:rPr lang="en-US" smtClean="0"/>
              <a:t>18</a:t>
            </a:fld>
            <a:endParaRPr lang="en-US"/>
          </a:p>
        </p:txBody>
      </p:sp>
    </p:spTree>
    <p:extLst>
      <p:ext uri="{BB962C8B-B14F-4D97-AF65-F5344CB8AC3E}">
        <p14:creationId xmlns:p14="http://schemas.microsoft.com/office/powerpoint/2010/main" val="128674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25</a:t>
            </a:fld>
            <a:endParaRPr lang="en-US"/>
          </a:p>
        </p:txBody>
      </p:sp>
    </p:spTree>
    <p:extLst>
      <p:ext uri="{BB962C8B-B14F-4D97-AF65-F5344CB8AC3E}">
        <p14:creationId xmlns:p14="http://schemas.microsoft.com/office/powerpoint/2010/main" val="1629591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C86D2-15A1-45B5-B756-8691148812B2}" type="slidenum">
              <a:rPr lang="en-US" smtClean="0"/>
              <a:t>31</a:t>
            </a:fld>
            <a:endParaRPr lang="en-US"/>
          </a:p>
        </p:txBody>
      </p:sp>
    </p:spTree>
    <p:extLst>
      <p:ext uri="{BB962C8B-B14F-4D97-AF65-F5344CB8AC3E}">
        <p14:creationId xmlns:p14="http://schemas.microsoft.com/office/powerpoint/2010/main" val="225174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BCA6DF-3C57-A844-970B-A4F671292440}"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2384822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BCA6DF-3C57-A844-970B-A4F671292440}"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157910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BCA6DF-3C57-A844-970B-A4F671292440}"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1411825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BCA6DF-3C57-A844-970B-A4F671292440}"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3073639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CA6DF-3C57-A844-970B-A4F671292440}" type="datetimeFigureOut">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269255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BCA6DF-3C57-A844-970B-A4F671292440}"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30717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BCA6DF-3C57-A844-970B-A4F671292440}" type="datetimeFigureOut">
              <a:rPr lang="en-US" smtClean="0"/>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1258850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BCA6DF-3C57-A844-970B-A4F671292440}" type="datetimeFigureOut">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1596311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BCA6DF-3C57-A844-970B-A4F671292440}" type="datetimeFigureOut">
              <a:rPr lang="en-US" smtClean="0"/>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3383586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BCA6DF-3C57-A844-970B-A4F671292440}"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269457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BCA6DF-3C57-A844-970B-A4F671292440}" type="datetimeFigureOut">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8CE30-40D8-EC42-8997-3C3DD560054A}" type="slidenum">
              <a:rPr lang="en-US" smtClean="0"/>
              <a:t>‹#›</a:t>
            </a:fld>
            <a:endParaRPr lang="en-US"/>
          </a:p>
        </p:txBody>
      </p:sp>
    </p:spTree>
    <p:extLst>
      <p:ext uri="{BB962C8B-B14F-4D97-AF65-F5344CB8AC3E}">
        <p14:creationId xmlns:p14="http://schemas.microsoft.com/office/powerpoint/2010/main" val="272766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CA6DF-3C57-A844-970B-A4F671292440}" type="datetimeFigureOut">
              <a:rPr lang="en-US" smtClean="0"/>
              <a:t>10/5/2020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8CE30-40D8-EC42-8997-3C3DD560054A}" type="slidenum">
              <a:rPr lang="en-US" smtClean="0"/>
              <a:t>‹#›</a:t>
            </a:fld>
            <a:endParaRPr lang="en-US"/>
          </a:p>
        </p:txBody>
      </p:sp>
    </p:spTree>
    <p:extLst>
      <p:ext uri="{BB962C8B-B14F-4D97-AF65-F5344CB8AC3E}">
        <p14:creationId xmlns:p14="http://schemas.microsoft.com/office/powerpoint/2010/main" val="1289275669"/>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jp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10.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1.xml"/><Relationship Id="rId5" Type="http://schemas.openxmlformats.org/officeDocument/2006/relationships/hyperlink" Target="https://spreadsheetsolving.com/expected-value-of-powerball-ticket" TargetMode="External"/><Relationship Id="rId4" Type="http://schemas.openxmlformats.org/officeDocument/2006/relationships/hyperlink" Target="https://www.powerball.com/games/hom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hyperlink" Target="https://spreadsheetsolving.com/expected-value-of-powerball-ticket" TargetMode="External"/><Relationship Id="rId4" Type="http://schemas.openxmlformats.org/officeDocument/2006/relationships/hyperlink" Target="https://www.powerball.com/games/hom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hyperlink" Target="https://www.powerball.com/games/ho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28.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themeOverride" Target="../theme/themeOverride29.xml"/><Relationship Id="rId5" Type="http://schemas.openxmlformats.org/officeDocument/2006/relationships/image" Target="../media/image2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31.xml"/><Relationship Id="rId5" Type="http://schemas.openxmlformats.org/officeDocument/2006/relationships/image" Target="../media/image36.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hemeOverride" Target="../theme/themeOverride32.xml"/><Relationship Id="rId6" Type="http://schemas.openxmlformats.org/officeDocument/2006/relationships/chart" Target="../charts/chart1.xml"/><Relationship Id="rId5" Type="http://schemas.openxmlformats.org/officeDocument/2006/relationships/image" Target="../media/image16.emf"/><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33.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38.xml"/><Relationship Id="rId5" Type="http://schemas.openxmlformats.org/officeDocument/2006/relationships/image" Target="../media/image29.pn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6.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1.xml"/><Relationship Id="rId5" Type="http://schemas.openxmlformats.org/officeDocument/2006/relationships/image" Target="../media/image31.png"/><Relationship Id="rId4" Type="http://schemas.openxmlformats.org/officeDocument/2006/relationships/image" Target="../media/image22.emf"/></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4.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hemeOverride" Target="../theme/themeOverride45.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46.xml"/><Relationship Id="rId4" Type="http://schemas.openxmlformats.org/officeDocument/2006/relationships/image" Target="../media/image1.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47.xml"/><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8.xml"/><Relationship Id="rId5" Type="http://schemas.openxmlformats.org/officeDocument/2006/relationships/image" Target="../media/image34.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49.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0.xml"/><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51.xml"/><Relationship Id="rId5" Type="http://schemas.openxmlformats.org/officeDocument/2006/relationships/image" Target="../media/image30.png"/><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2.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6.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7.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5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jp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60.xml"/><Relationship Id="rId5" Type="http://schemas.openxmlformats.org/officeDocument/2006/relationships/image" Target="../media/image52.png"/><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2.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hemeOverride" Target="../theme/themeOverride6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jp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4.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65.xml"/><Relationship Id="rId5" Type="http://schemas.openxmlformats.org/officeDocument/2006/relationships/image" Target="../media/image59.png"/><Relationship Id="rId4" Type="http://schemas.openxmlformats.org/officeDocument/2006/relationships/image" Target="../media/image1.jp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6.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6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69.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4.tiff"/><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70.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66912" y="1122363"/>
            <a:ext cx="2481098" cy="2387600"/>
          </a:xfrm>
        </p:spPr>
        <p:txBody>
          <a:bodyPr>
            <a:normAutofit/>
          </a:bodyPr>
          <a:lstStyle/>
          <a:p>
            <a:pPr algn="l">
              <a:lnSpc>
                <a:spcPct val="90000"/>
              </a:lnSpc>
            </a:pPr>
            <a:r>
              <a:rPr lang="en-US" sz="3700">
                <a:solidFill>
                  <a:srgbClr val="FFFFFF"/>
                </a:solidFill>
              </a:rPr>
              <a:t>BMGT 431: Linear Regression Review</a:t>
            </a:r>
          </a:p>
        </p:txBody>
      </p:sp>
      <p:sp>
        <p:nvSpPr>
          <p:cNvPr id="3" name="Subtitle 2"/>
          <p:cNvSpPr>
            <a:spLocks noGrp="1"/>
          </p:cNvSpPr>
          <p:nvPr>
            <p:ph type="subTitle" idx="1"/>
          </p:nvPr>
        </p:nvSpPr>
        <p:spPr>
          <a:xfrm>
            <a:off x="6166911" y="3602038"/>
            <a:ext cx="2481099" cy="1655762"/>
          </a:xfrm>
        </p:spPr>
        <p:txBody>
          <a:bodyPr>
            <a:normAutofit/>
          </a:bodyPr>
          <a:lstStyle/>
          <a:p>
            <a:pPr algn="l">
              <a:lnSpc>
                <a:spcPct val="90000"/>
              </a:lnSpc>
            </a:pPr>
            <a:r>
              <a:rPr lang="en-US" sz="2500">
                <a:solidFill>
                  <a:srgbClr val="FFFFFF"/>
                </a:solidFill>
              </a:rPr>
              <a:t>Fall 2018, Topic 1</a:t>
            </a:r>
          </a:p>
          <a:p>
            <a:pPr algn="l">
              <a:lnSpc>
                <a:spcPct val="90000"/>
              </a:lnSpc>
            </a:pPr>
            <a:r>
              <a:rPr lang="en-US" sz="2500">
                <a:solidFill>
                  <a:srgbClr val="FFFFFF"/>
                </a:solidFill>
              </a:rPr>
              <a:t>Instructor: Courtney Paulson</a:t>
            </a:r>
          </a:p>
        </p:txBody>
      </p:sp>
      <p:pic>
        <p:nvPicPr>
          <p:cNvPr id="6" name="Picture 2" descr="enter image description here">
            <a:extLst>
              <a:ext uri="{FF2B5EF4-FFF2-40B4-BE49-F238E27FC236}">
                <a16:creationId xmlns:a16="http://schemas.microsoft.com/office/drawing/2014/main" id="{3399134D-0FA7-4B56-804C-6F6859CB84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66"/>
          <a:stretch/>
        </p:blipFill>
        <p:spPr bwMode="auto">
          <a:xfrm>
            <a:off x="4194648" y="104072"/>
            <a:ext cx="4597659" cy="525890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96716" y="746127"/>
            <a:ext cx="3671354" cy="2387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t>ANLY 6100: Data Analytics I</a:t>
            </a:r>
            <a:br>
              <a:rPr lang="en-US" sz="3600" b="1" dirty="0"/>
            </a:br>
            <a:r>
              <a:rPr lang="en-US" sz="4000" b="1" dirty="0"/>
              <a:t>Intro to/Review of Linear Regression</a:t>
            </a:r>
          </a:p>
        </p:txBody>
      </p:sp>
      <p:sp>
        <p:nvSpPr>
          <p:cNvPr id="9" name="Subtitle 2"/>
          <p:cNvSpPr txBox="1">
            <a:spLocks/>
          </p:cNvSpPr>
          <p:nvPr/>
        </p:nvSpPr>
        <p:spPr>
          <a:xfrm>
            <a:off x="668493" y="3541352"/>
            <a:ext cx="2672584" cy="19529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dirty="0"/>
              <a:t>Fall 2020, Topic 1</a:t>
            </a:r>
          </a:p>
          <a:p>
            <a:r>
              <a:rPr lang="en-US" sz="2800" dirty="0"/>
              <a:t>Professor: Courtney Paulson</a:t>
            </a:r>
          </a:p>
        </p:txBody>
      </p:sp>
      <p:sp>
        <p:nvSpPr>
          <p:cNvPr id="4" name="TextBox 3"/>
          <p:cNvSpPr txBox="1"/>
          <p:nvPr/>
        </p:nvSpPr>
        <p:spPr>
          <a:xfrm>
            <a:off x="4360985" y="5494252"/>
            <a:ext cx="4558710" cy="707886"/>
          </a:xfrm>
          <a:prstGeom prst="rect">
            <a:avLst/>
          </a:prstGeom>
          <a:noFill/>
        </p:spPr>
        <p:txBody>
          <a:bodyPr wrap="square" rtlCol="0">
            <a:spAutoFit/>
          </a:bodyPr>
          <a:lstStyle/>
          <a:p>
            <a:pPr algn="ctr"/>
            <a:r>
              <a:rPr lang="en-US" sz="1000" dirty="0"/>
              <a:t>Image description: A cartoon of a woman is scowling at a man. The man thinks to himself, “Why is that woman scowling at me? Do I know her? The caption of the cartoon reads, </a:t>
            </a:r>
            <a:r>
              <a:rPr lang="en-US" sz="1000" i="1" dirty="0"/>
              <a:t>If she loves you more each and every day, by linear regression she hated you before you met.</a:t>
            </a:r>
            <a:endParaRPr lang="en-US" sz="1000" dirty="0"/>
          </a:p>
        </p:txBody>
      </p:sp>
    </p:spTree>
    <p:extLst>
      <p:ext uri="{BB962C8B-B14F-4D97-AF65-F5344CB8AC3E}">
        <p14:creationId xmlns:p14="http://schemas.microsoft.com/office/powerpoint/2010/main" val="405271123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619" y="34442"/>
            <a:ext cx="9657182" cy="752559"/>
          </a:xfrm>
        </p:spPr>
        <p:txBody>
          <a:bodyPr>
            <a:noAutofit/>
          </a:bodyPr>
          <a:lstStyle/>
          <a:p>
            <a:r>
              <a:rPr lang="en-US" sz="3200" dirty="0"/>
              <a:t>Fundamental Question: What kind of relationship?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196103"/>
                <a:ext cx="8462865" cy="4564114"/>
              </a:xfrm>
            </p:spPr>
            <p:txBody>
              <a:bodyPr>
                <a:normAutofit fontScale="85000" lnSpcReduction="20000"/>
              </a:bodyPr>
              <a:lstStyle/>
              <a:p>
                <a:r>
                  <a:rPr lang="en-US" dirty="0"/>
                  <a:t>However, very few relationships are exact</a:t>
                </a:r>
              </a:p>
              <a:p>
                <a:pPr lvl="1"/>
                <a:r>
                  <a:rPr lang="en-US" dirty="0"/>
                  <a:t>This only happens when one variable is based exactly on another variable</a:t>
                </a:r>
              </a:p>
              <a:p>
                <a:r>
                  <a:rPr lang="en-US" dirty="0"/>
                  <a:t>Better question: </a:t>
                </a:r>
                <a:r>
                  <a:rPr lang="en-US" i="1" dirty="0"/>
                  <a:t>how</a:t>
                </a:r>
                <a:r>
                  <a:rPr lang="en-US" dirty="0"/>
                  <a:t> linear is a relationship?</a:t>
                </a:r>
              </a:p>
              <a:p>
                <a:r>
                  <a:rPr lang="en-US" dirty="0"/>
                  <a:t>Equation for a line if we know the true linear relationship:</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𝛽</m:t>
                          </m:r>
                        </m:e>
                        <m:sub>
                          <m:r>
                            <a:rPr lang="en-US" i="1">
                              <a:solidFill>
                                <a:srgbClr val="0070C0"/>
                              </a:solidFill>
                              <a:latin typeface="Cambria Math" panose="02040503050406030204" pitchFamily="18" charset="0"/>
                            </a:rPr>
                            <m:t>0</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1</m:t>
                          </m:r>
                        </m:sub>
                      </m:sSub>
                      <m:r>
                        <a:rPr lang="en-US" i="1">
                          <a:latin typeface="Cambria Math" panose="02040503050406030204" pitchFamily="18" charset="0"/>
                        </a:rPr>
                        <m:t>𝑋</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𝛽</m:t>
                          </m:r>
                        </m:e>
                        <m:sub>
                          <m:r>
                            <a:rPr lang="en-US" i="1">
                              <a:solidFill>
                                <a:srgbClr val="0070C0"/>
                              </a:solidFill>
                              <a:latin typeface="Cambria Math" panose="02040503050406030204" pitchFamily="18" charset="0"/>
                            </a:rPr>
                            <m:t>0</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1</m:t>
                          </m:r>
                        </m:sub>
                      </m:sSub>
                      <m:sSub>
                        <m:sSubPr>
                          <m:ctrlPr>
                            <a:rPr lang="en-US" b="0" i="1" smtClean="0">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b="0" i="1" smtClean="0">
                              <a:solidFill>
                                <a:srgbClr val="FF0000"/>
                              </a:solidFill>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𝑘</m:t>
                          </m:r>
                        </m:sub>
                      </m:sSub>
                    </m:oMath>
                  </m:oMathPara>
                </a14:m>
                <a:endParaRPr lang="en-US" dirty="0"/>
              </a:p>
              <a:p>
                <a:r>
                  <a:rPr lang="en-US" dirty="0"/>
                  <a:t>More likely:</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𝛽</m:t>
                          </m:r>
                        </m:e>
                        <m:sub>
                          <m:r>
                            <a:rPr lang="en-US" i="1">
                              <a:solidFill>
                                <a:srgbClr val="0070C0"/>
                              </a:solidFill>
                              <a:latin typeface="Cambria Math" panose="02040503050406030204" pitchFamily="18" charset="0"/>
                            </a:rPr>
                            <m:t>0</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1</m:t>
                          </m:r>
                        </m:sub>
                      </m:sSub>
                      <m:r>
                        <a:rPr lang="en-US" i="1">
                          <a:latin typeface="Cambria Math" panose="02040503050406030204" pitchFamily="18" charset="0"/>
                        </a:rPr>
                        <m:t>𝑋</m:t>
                      </m:r>
                      <m:r>
                        <a:rPr lang="en-US" b="0" i="0" smtClean="0">
                          <a:latin typeface="Cambria Math" panose="02040503050406030204" pitchFamily="18" charset="0"/>
                        </a:rPr>
                        <m:t>+</m:t>
                      </m:r>
                      <m:r>
                        <a:rPr lang="el-GR" i="1">
                          <a:latin typeface="Cambria Math" panose="02040503050406030204" pitchFamily="18" charset="0"/>
                          <a:ea typeface="Cambria Math" panose="02040503050406030204" pitchFamily="18" charset="0"/>
                        </a:rPr>
                        <m:t>𝜀</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𝛽</m:t>
                          </m:r>
                        </m:e>
                        <m:sub>
                          <m:r>
                            <a:rPr lang="en-US" i="1">
                              <a:solidFill>
                                <a:srgbClr val="0070C0"/>
                              </a:solidFill>
                              <a:latin typeface="Cambria Math" panose="02040503050406030204" pitchFamily="18" charset="0"/>
                            </a:rPr>
                            <m:t>0</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𝛽</m:t>
                          </m:r>
                        </m:e>
                        <m:sub>
                          <m:r>
                            <a:rPr lang="en-US" i="1">
                              <a:solidFill>
                                <a:srgbClr val="FF0000"/>
                              </a:solidFill>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196103"/>
                <a:ext cx="8462865" cy="4564114"/>
              </a:xfrm>
              <a:blipFill>
                <a:blip r:embed="rId4"/>
                <a:stretch>
                  <a:fillRect l="-1225" t="-2804"/>
                </a:stretch>
              </a:blipFill>
            </p:spPr>
            <p:txBody>
              <a:bodyPr/>
              <a:lstStyle/>
              <a:p>
                <a:r>
                  <a:rPr lang="en-US">
                    <a:noFill/>
                  </a:rPr>
                  <a:t> </a:t>
                </a:r>
              </a:p>
            </p:txBody>
          </p:sp>
        </mc:Fallback>
      </mc:AlternateContent>
    </p:spTree>
    <p:extLst>
      <p:ext uri="{BB962C8B-B14F-4D97-AF65-F5344CB8AC3E}">
        <p14:creationId xmlns:p14="http://schemas.microsoft.com/office/powerpoint/2010/main" val="5501779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628" y="0"/>
            <a:ext cx="9013372" cy="1291247"/>
          </a:xfrm>
        </p:spPr>
        <p:txBody>
          <a:bodyPr>
            <a:noAutofit/>
          </a:bodyPr>
          <a:lstStyle/>
          <a:p>
            <a:r>
              <a:rPr lang="en-US" sz="3200" dirty="0"/>
              <a:t>Fundamental Research Question: </a:t>
            </a:r>
            <a:r>
              <a:rPr lang="en-US" sz="3200" b="1" dirty="0"/>
              <a:t>Prediction</a:t>
            </a:r>
            <a:r>
              <a:rPr lang="en-US" sz="3200" dirty="0"/>
              <a:t> or </a:t>
            </a:r>
            <a:r>
              <a:rPr lang="en-US" sz="3200" b="1" dirty="0"/>
              <a:t>Inference</a:t>
            </a:r>
            <a:r>
              <a:rPr lang="en-US" sz="3200"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5099" y="4005965"/>
                <a:ext cx="7985747" cy="2280410"/>
              </a:xfrm>
            </p:spPr>
            <p:txBody>
              <a:bodyPr>
                <a:normAutofit fontScale="62500" lnSpcReduction="20000"/>
              </a:bodyPr>
              <a:lstStyle/>
              <a:p>
                <a:r>
                  <a:rPr lang="en-US" dirty="0"/>
                  <a:t>There are generally two aspects of a regression problem for research:</a:t>
                </a:r>
              </a:p>
              <a:p>
                <a:pPr lvl="1"/>
                <a:r>
                  <a:rPr lang="en-US" b="1" dirty="0"/>
                  <a:t>Inference</a:t>
                </a:r>
                <a:r>
                  <a:rPr lang="en-US" dirty="0"/>
                  <a:t>: how accurate are the parameters we get from the model?</a:t>
                </a:r>
              </a:p>
              <a:p>
                <a:pPr lvl="1"/>
                <a:r>
                  <a:rPr lang="en-US" b="1" dirty="0"/>
                  <a:t>Prediction</a:t>
                </a:r>
                <a:r>
                  <a:rPr lang="en-US" dirty="0"/>
                  <a:t>: how accurate are the predictions we get from the model?</a:t>
                </a:r>
              </a:p>
              <a:p>
                <a:r>
                  <a:rPr lang="en-US" dirty="0"/>
                  <a:t>If we care about </a:t>
                </a:r>
                <a:r>
                  <a:rPr lang="en-US" b="1" dirty="0"/>
                  <a:t>inference</a:t>
                </a:r>
                <a:r>
                  <a:rPr lang="en-US" dirty="0"/>
                  <a:t>, we care about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r>
                  <a:rPr lang="en-US" dirty="0"/>
                  <a:t> for </a:t>
                </a:r>
                <a14:m>
                  <m:oMath xmlns:m="http://schemas.openxmlformats.org/officeDocument/2006/math">
                    <m:r>
                      <m:rPr>
                        <m:sty m:val="p"/>
                      </m:rPr>
                      <a:rPr lang="en-US">
                        <a:latin typeface="Cambria Math" panose="02040503050406030204" pitchFamily="18" charset="0"/>
                      </a:rPr>
                      <m:t>y</m:t>
                    </m:r>
                    <m:r>
                      <a:rPr lang="en-US" i="1">
                        <a:latin typeface="Cambria Math" panose="02040503050406030204" pitchFamily="18" charset="0"/>
                      </a:rPr>
                      <m:t>=</m:t>
                    </m:r>
                    <m:r>
                      <a:rPr lang="en-US" i="1">
                        <a:latin typeface="Cambria Math" panose="02040503050406030204" pitchFamily="18" charset="0"/>
                      </a:rPr>
                      <m:t>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i="1">
                        <a:latin typeface="Cambria Math" panose="02040503050406030204" pitchFamily="18" charset="0"/>
                      </a:rPr>
                      <m:t>+</m:t>
                    </m:r>
                    <m:r>
                      <m:rPr>
                        <m:sty m:val="p"/>
                      </m:rPr>
                      <a:rPr lang="el-GR" i="1" dirty="0">
                        <a:latin typeface="Cambria Math" panose="02040503050406030204" pitchFamily="18" charset="0"/>
                      </a:rPr>
                      <m:t>ε</m:t>
                    </m:r>
                  </m:oMath>
                </a14:m>
                <a:endParaRPr lang="en-US" dirty="0"/>
              </a:p>
              <a:p>
                <a:r>
                  <a:rPr lang="en-US" dirty="0"/>
                  <a:t>If we care about </a:t>
                </a:r>
                <a:r>
                  <a:rPr lang="en-US" b="1" dirty="0"/>
                  <a:t>prediction</a:t>
                </a:r>
                <a:r>
                  <a:rPr lang="en-US" dirty="0"/>
                  <a:t>, we care about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i="1">
                        <a:latin typeface="Cambria Math" panose="02040503050406030204" pitchFamily="18" charset="0"/>
                      </a:rPr>
                      <m:t>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endParaRPr lang="en-US" dirty="0"/>
              </a:p>
              <a:p>
                <a:pPr lvl="1"/>
                <a:r>
                  <a:rPr lang="en-US" dirty="0"/>
                  <a:t>Why no </a:t>
                </a:r>
                <a14:m>
                  <m:oMath xmlns:m="http://schemas.openxmlformats.org/officeDocument/2006/math">
                    <m:r>
                      <m:rPr>
                        <m:sty m:val="p"/>
                      </m:rPr>
                      <a:rPr lang="el-GR" i="1" dirty="0">
                        <a:latin typeface="Cambria Math" panose="02040503050406030204" pitchFamily="18" charset="0"/>
                      </a:rPr>
                      <m:t>ε</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5099" y="4005965"/>
                <a:ext cx="7985747" cy="2280410"/>
              </a:xfrm>
              <a:blipFill>
                <a:blip r:embed="rId4"/>
                <a:stretch>
                  <a:fillRect l="-687" t="-3743"/>
                </a:stretch>
              </a:blipFill>
            </p:spPr>
            <p:txBody>
              <a:bodyPr/>
              <a:lstStyle/>
              <a:p>
                <a:r>
                  <a:rPr lang="en-US">
                    <a:noFill/>
                  </a:rPr>
                  <a:t> </a:t>
                </a:r>
              </a:p>
            </p:txBody>
          </p:sp>
        </mc:Fallback>
      </mc:AlternateContent>
      <p:sp>
        <p:nvSpPr>
          <p:cNvPr id="4" name="Rectangle 23">
            <a:extLst>
              <a:ext uri="{FF2B5EF4-FFF2-40B4-BE49-F238E27FC236}">
                <a16:creationId xmlns:a16="http://schemas.microsoft.com/office/drawing/2014/main" id="{63C6CDFA-E902-444C-8657-3AA7CCDC8DB9}"/>
              </a:ext>
            </a:extLst>
          </p:cNvPr>
          <p:cNvSpPr>
            <a:spLocks noChangeArrowheads="1"/>
          </p:cNvSpPr>
          <p:nvPr/>
        </p:nvSpPr>
        <p:spPr bwMode="auto">
          <a:xfrm>
            <a:off x="2207260" y="11082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
            <a:extLst>
              <a:ext uri="{FF2B5EF4-FFF2-40B4-BE49-F238E27FC236}">
                <a16:creationId xmlns:a16="http://schemas.microsoft.com/office/drawing/2014/main" id="{C013487E-3575-4E8B-80C4-7A71C79BD6A9}"/>
              </a:ext>
            </a:extLst>
          </p:cNvPr>
          <p:cNvGrpSpPr>
            <a:grpSpLocks noChangeAspect="1"/>
          </p:cNvGrpSpPr>
          <p:nvPr/>
        </p:nvGrpSpPr>
        <p:grpSpPr bwMode="auto">
          <a:xfrm>
            <a:off x="2207260" y="1133543"/>
            <a:ext cx="5146710" cy="2921106"/>
            <a:chOff x="0" y="140"/>
            <a:chExt cx="6660" cy="3780"/>
          </a:xfrm>
        </p:grpSpPr>
        <p:sp>
          <p:nvSpPr>
            <p:cNvPr id="6" name="AutoShape 22">
              <a:extLst>
                <a:ext uri="{FF2B5EF4-FFF2-40B4-BE49-F238E27FC236}">
                  <a16:creationId xmlns:a16="http://schemas.microsoft.com/office/drawing/2014/main" id="{DAEDA108-37FE-498E-920A-496753ACD4A4}"/>
                </a:ext>
              </a:extLst>
            </p:cNvPr>
            <p:cNvSpPr>
              <a:spLocks noChangeAspect="1" noChangeArrowheads="1" noTextEdit="1"/>
            </p:cNvSpPr>
            <p:nvPr/>
          </p:nvSpPr>
          <p:spPr bwMode="auto">
            <a:xfrm>
              <a:off x="0" y="140"/>
              <a:ext cx="6660" cy="37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21">
              <a:extLst>
                <a:ext uri="{FF2B5EF4-FFF2-40B4-BE49-F238E27FC236}">
                  <a16:creationId xmlns:a16="http://schemas.microsoft.com/office/drawing/2014/main" id="{D06564E0-75F1-4DFE-A317-4D195F56FF69}"/>
                </a:ext>
              </a:extLst>
            </p:cNvPr>
            <p:cNvSpPr>
              <a:spLocks noChangeArrowheads="1"/>
            </p:cNvSpPr>
            <p:nvPr/>
          </p:nvSpPr>
          <p:spPr bwMode="auto">
            <a:xfrm>
              <a:off x="37" y="1349"/>
              <a:ext cx="1486" cy="14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0">
              <a:extLst>
                <a:ext uri="{FF2B5EF4-FFF2-40B4-BE49-F238E27FC236}">
                  <a16:creationId xmlns:a16="http://schemas.microsoft.com/office/drawing/2014/main" id="{929BF4EC-67DF-4F9E-BA2C-65089EA4C9BD}"/>
                </a:ext>
              </a:extLst>
            </p:cNvPr>
            <p:cNvSpPr>
              <a:spLocks noChangeArrowheads="1"/>
            </p:cNvSpPr>
            <p:nvPr/>
          </p:nvSpPr>
          <p:spPr bwMode="auto">
            <a:xfrm>
              <a:off x="84" y="1217"/>
              <a:ext cx="1716"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Population</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9">
              <a:extLst>
                <a:ext uri="{FF2B5EF4-FFF2-40B4-BE49-F238E27FC236}">
                  <a16:creationId xmlns:a16="http://schemas.microsoft.com/office/drawing/2014/main" id="{2DCB6D6D-18EC-4FBC-ABF6-C4DBD6DEA1AB}"/>
                </a:ext>
              </a:extLst>
            </p:cNvPr>
            <p:cNvSpPr>
              <a:spLocks noChangeArrowheads="1"/>
            </p:cNvSpPr>
            <p:nvPr/>
          </p:nvSpPr>
          <p:spPr bwMode="auto">
            <a:xfrm>
              <a:off x="104" y="1689"/>
              <a:ext cx="1635"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Freeform 18">
              <a:extLst>
                <a:ext uri="{FF2B5EF4-FFF2-40B4-BE49-F238E27FC236}">
                  <a16:creationId xmlns:a16="http://schemas.microsoft.com/office/drawing/2014/main" id="{72A6D101-CF26-4569-918C-E06D51924D67}"/>
                </a:ext>
              </a:extLst>
            </p:cNvPr>
            <p:cNvSpPr>
              <a:spLocks noEditPoints="1"/>
            </p:cNvSpPr>
            <p:nvPr/>
          </p:nvSpPr>
          <p:spPr bwMode="auto">
            <a:xfrm>
              <a:off x="0" y="860"/>
              <a:ext cx="1980" cy="1503"/>
            </a:xfrm>
            <a:custGeom>
              <a:avLst/>
              <a:gdLst>
                <a:gd name="T0" fmla="*/ 0 w 1561"/>
                <a:gd name="T1" fmla="*/ 0 h 1503"/>
                <a:gd name="T2" fmla="*/ 1561 w 1561"/>
                <a:gd name="T3" fmla="*/ 0 h 1503"/>
                <a:gd name="T4" fmla="*/ 1561 w 1561"/>
                <a:gd name="T5" fmla="*/ 1503 h 1503"/>
                <a:gd name="T6" fmla="*/ 0 w 1561"/>
                <a:gd name="T7" fmla="*/ 1503 h 1503"/>
                <a:gd name="T8" fmla="*/ 0 w 1561"/>
                <a:gd name="T9" fmla="*/ 0 h 1503"/>
                <a:gd name="T10" fmla="*/ 37 w 1561"/>
                <a:gd name="T11" fmla="*/ 1483 h 1503"/>
                <a:gd name="T12" fmla="*/ 19 w 1561"/>
                <a:gd name="T13" fmla="*/ 1462 h 1503"/>
                <a:gd name="T14" fmla="*/ 1542 w 1561"/>
                <a:gd name="T15" fmla="*/ 1462 h 1503"/>
                <a:gd name="T16" fmla="*/ 1523 w 1561"/>
                <a:gd name="T17" fmla="*/ 1483 h 1503"/>
                <a:gd name="T18" fmla="*/ 1523 w 1561"/>
                <a:gd name="T19" fmla="*/ 20 h 1503"/>
                <a:gd name="T20" fmla="*/ 1542 w 1561"/>
                <a:gd name="T21" fmla="*/ 41 h 1503"/>
                <a:gd name="T22" fmla="*/ 19 w 1561"/>
                <a:gd name="T23" fmla="*/ 41 h 1503"/>
                <a:gd name="T24" fmla="*/ 37 w 1561"/>
                <a:gd name="T25" fmla="*/ 20 h 1503"/>
                <a:gd name="T26" fmla="*/ 37 w 1561"/>
                <a:gd name="T27" fmla="*/ 1483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1" h="1503">
                  <a:moveTo>
                    <a:pt x="0" y="0"/>
                  </a:moveTo>
                  <a:lnTo>
                    <a:pt x="1561" y="0"/>
                  </a:lnTo>
                  <a:lnTo>
                    <a:pt x="1561" y="1503"/>
                  </a:lnTo>
                  <a:lnTo>
                    <a:pt x="0" y="1503"/>
                  </a:lnTo>
                  <a:lnTo>
                    <a:pt x="0" y="0"/>
                  </a:lnTo>
                  <a:close/>
                  <a:moveTo>
                    <a:pt x="37" y="1483"/>
                  </a:moveTo>
                  <a:lnTo>
                    <a:pt x="19" y="1462"/>
                  </a:lnTo>
                  <a:lnTo>
                    <a:pt x="1542" y="1462"/>
                  </a:lnTo>
                  <a:lnTo>
                    <a:pt x="1523" y="1483"/>
                  </a:lnTo>
                  <a:lnTo>
                    <a:pt x="1523" y="20"/>
                  </a:lnTo>
                  <a:lnTo>
                    <a:pt x="1542" y="41"/>
                  </a:lnTo>
                  <a:lnTo>
                    <a:pt x="19" y="41"/>
                  </a:lnTo>
                  <a:lnTo>
                    <a:pt x="37" y="20"/>
                  </a:lnTo>
                  <a:lnTo>
                    <a:pt x="37" y="1483"/>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Rectangle 17">
              <a:extLst>
                <a:ext uri="{FF2B5EF4-FFF2-40B4-BE49-F238E27FC236}">
                  <a16:creationId xmlns:a16="http://schemas.microsoft.com/office/drawing/2014/main" id="{8D2689C8-0AF9-4FFB-978D-F5F635A288B9}"/>
                </a:ext>
              </a:extLst>
            </p:cNvPr>
            <p:cNvSpPr>
              <a:spLocks noChangeArrowheads="1"/>
            </p:cNvSpPr>
            <p:nvPr/>
          </p:nvSpPr>
          <p:spPr bwMode="auto">
            <a:xfrm>
              <a:off x="4414" y="953"/>
              <a:ext cx="1558" cy="13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6">
              <a:extLst>
                <a:ext uri="{FF2B5EF4-FFF2-40B4-BE49-F238E27FC236}">
                  <a16:creationId xmlns:a16="http://schemas.microsoft.com/office/drawing/2014/main" id="{DBDE8D93-07EF-40E7-A370-9EFC040DDA88}"/>
                </a:ext>
              </a:extLst>
            </p:cNvPr>
            <p:cNvSpPr>
              <a:spLocks noChangeArrowheads="1"/>
            </p:cNvSpPr>
            <p:nvPr/>
          </p:nvSpPr>
          <p:spPr bwMode="auto">
            <a:xfrm>
              <a:off x="4582" y="1224"/>
              <a:ext cx="89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Sample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5">
              <a:extLst>
                <a:ext uri="{FF2B5EF4-FFF2-40B4-BE49-F238E27FC236}">
                  <a16:creationId xmlns:a16="http://schemas.microsoft.com/office/drawing/2014/main" id="{14AB2F7D-F2E2-4083-9DFF-755A7AFA88D3}"/>
                </a:ext>
              </a:extLst>
            </p:cNvPr>
            <p:cNvSpPr>
              <a:spLocks noChangeArrowheads="1"/>
            </p:cNvSpPr>
            <p:nvPr/>
          </p:nvSpPr>
          <p:spPr bwMode="auto">
            <a:xfrm>
              <a:off x="4568" y="1667"/>
              <a:ext cx="1062"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Statistics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Freeform 14">
              <a:extLst>
                <a:ext uri="{FF2B5EF4-FFF2-40B4-BE49-F238E27FC236}">
                  <a16:creationId xmlns:a16="http://schemas.microsoft.com/office/drawing/2014/main" id="{FC922235-E25F-4C92-BEF7-947BDDE8F538}"/>
                </a:ext>
              </a:extLst>
            </p:cNvPr>
            <p:cNvSpPr>
              <a:spLocks noEditPoints="1"/>
            </p:cNvSpPr>
            <p:nvPr/>
          </p:nvSpPr>
          <p:spPr bwMode="auto">
            <a:xfrm>
              <a:off x="4377" y="912"/>
              <a:ext cx="1513" cy="1374"/>
            </a:xfrm>
            <a:custGeom>
              <a:avLst/>
              <a:gdLst>
                <a:gd name="T0" fmla="*/ 0 w 1308"/>
                <a:gd name="T1" fmla="*/ 0 h 1496"/>
                <a:gd name="T2" fmla="*/ 1308 w 1308"/>
                <a:gd name="T3" fmla="*/ 0 h 1496"/>
                <a:gd name="T4" fmla="*/ 1308 w 1308"/>
                <a:gd name="T5" fmla="*/ 1496 h 1496"/>
                <a:gd name="T6" fmla="*/ 0 w 1308"/>
                <a:gd name="T7" fmla="*/ 1496 h 1496"/>
                <a:gd name="T8" fmla="*/ 0 w 1308"/>
                <a:gd name="T9" fmla="*/ 0 h 1496"/>
                <a:gd name="T10" fmla="*/ 37 w 1308"/>
                <a:gd name="T11" fmla="*/ 1475 h 1496"/>
                <a:gd name="T12" fmla="*/ 19 w 1308"/>
                <a:gd name="T13" fmla="*/ 1455 h 1496"/>
                <a:gd name="T14" fmla="*/ 1290 w 1308"/>
                <a:gd name="T15" fmla="*/ 1455 h 1496"/>
                <a:gd name="T16" fmla="*/ 1271 w 1308"/>
                <a:gd name="T17" fmla="*/ 1475 h 1496"/>
                <a:gd name="T18" fmla="*/ 1271 w 1308"/>
                <a:gd name="T19" fmla="*/ 21 h 1496"/>
                <a:gd name="T20" fmla="*/ 1290 w 1308"/>
                <a:gd name="T21" fmla="*/ 41 h 1496"/>
                <a:gd name="T22" fmla="*/ 19 w 1308"/>
                <a:gd name="T23" fmla="*/ 41 h 1496"/>
                <a:gd name="T24" fmla="*/ 37 w 1308"/>
                <a:gd name="T25" fmla="*/ 21 h 1496"/>
                <a:gd name="T26" fmla="*/ 37 w 1308"/>
                <a:gd name="T27" fmla="*/ 1475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8" h="1496">
                  <a:moveTo>
                    <a:pt x="0" y="0"/>
                  </a:moveTo>
                  <a:lnTo>
                    <a:pt x="1308" y="0"/>
                  </a:lnTo>
                  <a:lnTo>
                    <a:pt x="1308" y="1496"/>
                  </a:lnTo>
                  <a:lnTo>
                    <a:pt x="0" y="1496"/>
                  </a:lnTo>
                  <a:lnTo>
                    <a:pt x="0" y="0"/>
                  </a:lnTo>
                  <a:close/>
                  <a:moveTo>
                    <a:pt x="37" y="1475"/>
                  </a:moveTo>
                  <a:lnTo>
                    <a:pt x="19" y="1455"/>
                  </a:lnTo>
                  <a:lnTo>
                    <a:pt x="1290" y="1455"/>
                  </a:lnTo>
                  <a:lnTo>
                    <a:pt x="1271" y="1475"/>
                  </a:lnTo>
                  <a:lnTo>
                    <a:pt x="1271" y="21"/>
                  </a:lnTo>
                  <a:lnTo>
                    <a:pt x="1290" y="41"/>
                  </a:lnTo>
                  <a:lnTo>
                    <a:pt x="19" y="41"/>
                  </a:lnTo>
                  <a:lnTo>
                    <a:pt x="37" y="21"/>
                  </a:lnTo>
                  <a:lnTo>
                    <a:pt x="37" y="1475"/>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7FE4C62E-06A6-4081-BB27-7A19914CCD1E}"/>
                </a:ext>
              </a:extLst>
            </p:cNvPr>
            <p:cNvSpPr>
              <a:spLocks noEditPoints="1"/>
            </p:cNvSpPr>
            <p:nvPr/>
          </p:nvSpPr>
          <p:spPr bwMode="auto">
            <a:xfrm>
              <a:off x="546" y="316"/>
              <a:ext cx="1204" cy="522"/>
            </a:xfrm>
            <a:custGeom>
              <a:avLst/>
              <a:gdLst>
                <a:gd name="T0" fmla="*/ 67 w 2592"/>
                <a:gd name="T1" fmla="*/ 807 h 1016"/>
                <a:gd name="T2" fmla="*/ 119 w 2592"/>
                <a:gd name="T3" fmla="*/ 708 h 1016"/>
                <a:gd name="T4" fmla="*/ 125 w 2592"/>
                <a:gd name="T5" fmla="*/ 699 h 1016"/>
                <a:gd name="T6" fmla="*/ 209 w 2592"/>
                <a:gd name="T7" fmla="*/ 610 h 1016"/>
                <a:gd name="T8" fmla="*/ 319 w 2592"/>
                <a:gd name="T9" fmla="*/ 520 h 1016"/>
                <a:gd name="T10" fmla="*/ 448 w 2592"/>
                <a:gd name="T11" fmla="*/ 438 h 1016"/>
                <a:gd name="T12" fmla="*/ 596 w 2592"/>
                <a:gd name="T13" fmla="*/ 361 h 1016"/>
                <a:gd name="T14" fmla="*/ 761 w 2592"/>
                <a:gd name="T15" fmla="*/ 291 h 1016"/>
                <a:gd name="T16" fmla="*/ 941 w 2592"/>
                <a:gd name="T17" fmla="*/ 227 h 1016"/>
                <a:gd name="T18" fmla="*/ 1136 w 2592"/>
                <a:gd name="T19" fmla="*/ 169 h 1016"/>
                <a:gd name="T20" fmla="*/ 1345 w 2592"/>
                <a:gd name="T21" fmla="*/ 120 h 1016"/>
                <a:gd name="T22" fmla="*/ 1567 w 2592"/>
                <a:gd name="T23" fmla="*/ 78 h 1016"/>
                <a:gd name="T24" fmla="*/ 1799 w 2592"/>
                <a:gd name="T25" fmla="*/ 45 h 1016"/>
                <a:gd name="T26" fmla="*/ 2042 w 2592"/>
                <a:gd name="T27" fmla="*/ 21 h 1016"/>
                <a:gd name="T28" fmla="*/ 2292 w 2592"/>
                <a:gd name="T29" fmla="*/ 6 h 1016"/>
                <a:gd name="T30" fmla="*/ 2551 w 2592"/>
                <a:gd name="T31" fmla="*/ 0 h 1016"/>
                <a:gd name="T32" fmla="*/ 2551 w 2592"/>
                <a:gd name="T33" fmla="*/ 0 h 1016"/>
                <a:gd name="T34" fmla="*/ 2591 w 2592"/>
                <a:gd name="T35" fmla="*/ 40 h 1016"/>
                <a:gd name="T36" fmla="*/ 2552 w 2592"/>
                <a:gd name="T37" fmla="*/ 80 h 1016"/>
                <a:gd name="T38" fmla="*/ 2552 w 2592"/>
                <a:gd name="T39" fmla="*/ 80 h 1016"/>
                <a:gd name="T40" fmla="*/ 2297 w 2592"/>
                <a:gd name="T41" fmla="*/ 85 h 1016"/>
                <a:gd name="T42" fmla="*/ 2049 w 2592"/>
                <a:gd name="T43" fmla="*/ 100 h 1016"/>
                <a:gd name="T44" fmla="*/ 1810 w 2592"/>
                <a:gd name="T45" fmla="*/ 124 h 1016"/>
                <a:gd name="T46" fmla="*/ 1582 w 2592"/>
                <a:gd name="T47" fmla="*/ 157 h 1016"/>
                <a:gd name="T48" fmla="*/ 1364 w 2592"/>
                <a:gd name="T49" fmla="*/ 197 h 1016"/>
                <a:gd name="T50" fmla="*/ 1159 w 2592"/>
                <a:gd name="T51" fmla="*/ 246 h 1016"/>
                <a:gd name="T52" fmla="*/ 968 w 2592"/>
                <a:gd name="T53" fmla="*/ 302 h 1016"/>
                <a:gd name="T54" fmla="*/ 792 w 2592"/>
                <a:gd name="T55" fmla="*/ 364 h 1016"/>
                <a:gd name="T56" fmla="*/ 633 w 2592"/>
                <a:gd name="T57" fmla="*/ 432 h 1016"/>
                <a:gd name="T58" fmla="*/ 491 w 2592"/>
                <a:gd name="T59" fmla="*/ 505 h 1016"/>
                <a:gd name="T60" fmla="*/ 370 w 2592"/>
                <a:gd name="T61" fmla="*/ 583 h 1016"/>
                <a:gd name="T62" fmla="*/ 268 w 2592"/>
                <a:gd name="T63" fmla="*/ 665 h 1016"/>
                <a:gd name="T64" fmla="*/ 184 w 2592"/>
                <a:gd name="T65" fmla="*/ 754 h 1016"/>
                <a:gd name="T66" fmla="*/ 190 w 2592"/>
                <a:gd name="T67" fmla="*/ 745 h 1016"/>
                <a:gd name="T68" fmla="*/ 137 w 2592"/>
                <a:gd name="T69" fmla="*/ 845 h 1016"/>
                <a:gd name="T70" fmla="*/ 83 w 2592"/>
                <a:gd name="T71" fmla="*/ 861 h 1016"/>
                <a:gd name="T72" fmla="*/ 67 w 2592"/>
                <a:gd name="T73" fmla="*/ 807 h 1016"/>
                <a:gd name="T74" fmla="*/ 228 w 2592"/>
                <a:gd name="T75" fmla="*/ 824 h 1016"/>
                <a:gd name="T76" fmla="*/ 41 w 2592"/>
                <a:gd name="T77" fmla="*/ 1016 h 1016"/>
                <a:gd name="T78" fmla="*/ 0 w 2592"/>
                <a:gd name="T79" fmla="*/ 751 h 1016"/>
                <a:gd name="T80" fmla="*/ 228 w 2592"/>
                <a:gd name="T81" fmla="*/ 824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92" h="1016">
                  <a:moveTo>
                    <a:pt x="67" y="807"/>
                  </a:moveTo>
                  <a:lnTo>
                    <a:pt x="119" y="708"/>
                  </a:lnTo>
                  <a:cubicBezTo>
                    <a:pt x="121" y="705"/>
                    <a:pt x="123" y="702"/>
                    <a:pt x="125" y="699"/>
                  </a:cubicBezTo>
                  <a:lnTo>
                    <a:pt x="209" y="610"/>
                  </a:lnTo>
                  <a:lnTo>
                    <a:pt x="319" y="520"/>
                  </a:lnTo>
                  <a:lnTo>
                    <a:pt x="448" y="438"/>
                  </a:lnTo>
                  <a:lnTo>
                    <a:pt x="596" y="361"/>
                  </a:lnTo>
                  <a:lnTo>
                    <a:pt x="761" y="291"/>
                  </a:lnTo>
                  <a:lnTo>
                    <a:pt x="941" y="227"/>
                  </a:lnTo>
                  <a:lnTo>
                    <a:pt x="1136" y="169"/>
                  </a:lnTo>
                  <a:lnTo>
                    <a:pt x="1345" y="120"/>
                  </a:lnTo>
                  <a:lnTo>
                    <a:pt x="1567" y="78"/>
                  </a:lnTo>
                  <a:lnTo>
                    <a:pt x="1799" y="45"/>
                  </a:lnTo>
                  <a:lnTo>
                    <a:pt x="2042" y="21"/>
                  </a:lnTo>
                  <a:lnTo>
                    <a:pt x="2292" y="6"/>
                  </a:lnTo>
                  <a:lnTo>
                    <a:pt x="2551" y="0"/>
                  </a:lnTo>
                  <a:cubicBezTo>
                    <a:pt x="2573" y="0"/>
                    <a:pt x="2591" y="18"/>
                    <a:pt x="2591" y="40"/>
                  </a:cubicBezTo>
                  <a:cubicBezTo>
                    <a:pt x="2592" y="62"/>
                    <a:pt x="2574" y="80"/>
                    <a:pt x="2552" y="80"/>
                  </a:cubicBezTo>
                  <a:lnTo>
                    <a:pt x="2552" y="80"/>
                  </a:lnTo>
                  <a:lnTo>
                    <a:pt x="2297" y="85"/>
                  </a:lnTo>
                  <a:lnTo>
                    <a:pt x="2049" y="100"/>
                  </a:lnTo>
                  <a:lnTo>
                    <a:pt x="1810" y="124"/>
                  </a:lnTo>
                  <a:lnTo>
                    <a:pt x="1582" y="157"/>
                  </a:lnTo>
                  <a:lnTo>
                    <a:pt x="1364" y="197"/>
                  </a:lnTo>
                  <a:lnTo>
                    <a:pt x="1159" y="246"/>
                  </a:lnTo>
                  <a:lnTo>
                    <a:pt x="968" y="302"/>
                  </a:lnTo>
                  <a:lnTo>
                    <a:pt x="792" y="364"/>
                  </a:lnTo>
                  <a:lnTo>
                    <a:pt x="633" y="432"/>
                  </a:lnTo>
                  <a:lnTo>
                    <a:pt x="491" y="505"/>
                  </a:lnTo>
                  <a:lnTo>
                    <a:pt x="370" y="583"/>
                  </a:lnTo>
                  <a:lnTo>
                    <a:pt x="268" y="665"/>
                  </a:lnTo>
                  <a:lnTo>
                    <a:pt x="184" y="754"/>
                  </a:lnTo>
                  <a:lnTo>
                    <a:pt x="190" y="745"/>
                  </a:lnTo>
                  <a:lnTo>
                    <a:pt x="137" y="845"/>
                  </a:lnTo>
                  <a:cubicBezTo>
                    <a:pt x="127" y="864"/>
                    <a:pt x="103" y="872"/>
                    <a:pt x="83" y="861"/>
                  </a:cubicBezTo>
                  <a:cubicBezTo>
                    <a:pt x="64" y="851"/>
                    <a:pt x="56" y="827"/>
                    <a:pt x="67" y="807"/>
                  </a:cubicBezTo>
                  <a:close/>
                  <a:moveTo>
                    <a:pt x="228" y="824"/>
                  </a:moveTo>
                  <a:lnTo>
                    <a:pt x="41" y="1016"/>
                  </a:lnTo>
                  <a:lnTo>
                    <a:pt x="0" y="751"/>
                  </a:lnTo>
                  <a:lnTo>
                    <a:pt x="228" y="824"/>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F9A0613B-7327-40B2-9699-049025C802C5}"/>
                </a:ext>
              </a:extLst>
            </p:cNvPr>
            <p:cNvSpPr>
              <a:spLocks noEditPoints="1"/>
            </p:cNvSpPr>
            <p:nvPr/>
          </p:nvSpPr>
          <p:spPr bwMode="auto">
            <a:xfrm>
              <a:off x="3693" y="277"/>
              <a:ext cx="1543" cy="583"/>
            </a:xfrm>
            <a:custGeom>
              <a:avLst/>
              <a:gdLst>
                <a:gd name="T0" fmla="*/ 201 w 3322"/>
                <a:gd name="T1" fmla="*/ 79 h 1134"/>
                <a:gd name="T2" fmla="*/ 336 w 3322"/>
                <a:gd name="T3" fmla="*/ 81 h 1134"/>
                <a:gd name="T4" fmla="*/ 663 w 3322"/>
                <a:gd name="T5" fmla="*/ 97 h 1134"/>
                <a:gd name="T6" fmla="*/ 980 w 3322"/>
                <a:gd name="T7" fmla="*/ 121 h 1134"/>
                <a:gd name="T8" fmla="*/ 1282 w 3322"/>
                <a:gd name="T9" fmla="*/ 154 h 1134"/>
                <a:gd name="T10" fmla="*/ 1570 w 3322"/>
                <a:gd name="T11" fmla="*/ 195 h 1134"/>
                <a:gd name="T12" fmla="*/ 1842 w 3322"/>
                <a:gd name="T13" fmla="*/ 244 h 1134"/>
                <a:gd name="T14" fmla="*/ 2096 w 3322"/>
                <a:gd name="T15" fmla="*/ 300 h 1134"/>
                <a:gd name="T16" fmla="*/ 2331 w 3322"/>
                <a:gd name="T17" fmla="*/ 364 h 1134"/>
                <a:gd name="T18" fmla="*/ 2544 w 3322"/>
                <a:gd name="T19" fmla="*/ 433 h 1134"/>
                <a:gd name="T20" fmla="*/ 2644 w 3322"/>
                <a:gd name="T21" fmla="*/ 471 h 1134"/>
                <a:gd name="T22" fmla="*/ 2736 w 3322"/>
                <a:gd name="T23" fmla="*/ 510 h 1134"/>
                <a:gd name="T24" fmla="*/ 2822 w 3322"/>
                <a:gd name="T25" fmla="*/ 550 h 1134"/>
                <a:gd name="T26" fmla="*/ 2903 w 3322"/>
                <a:gd name="T27" fmla="*/ 592 h 1134"/>
                <a:gd name="T28" fmla="*/ 2977 w 3322"/>
                <a:gd name="T29" fmla="*/ 635 h 1134"/>
                <a:gd name="T30" fmla="*/ 3045 w 3322"/>
                <a:gd name="T31" fmla="*/ 679 h 1134"/>
                <a:gd name="T32" fmla="*/ 3105 w 3322"/>
                <a:gd name="T33" fmla="*/ 724 h 1134"/>
                <a:gd name="T34" fmla="*/ 3160 w 3322"/>
                <a:gd name="T35" fmla="*/ 773 h 1134"/>
                <a:gd name="T36" fmla="*/ 3206 w 3322"/>
                <a:gd name="T37" fmla="*/ 821 h 1134"/>
                <a:gd name="T38" fmla="*/ 3245 w 3322"/>
                <a:gd name="T39" fmla="*/ 871 h 1134"/>
                <a:gd name="T40" fmla="*/ 3277 w 3322"/>
                <a:gd name="T41" fmla="*/ 923 h 1134"/>
                <a:gd name="T42" fmla="*/ 3300 w 3322"/>
                <a:gd name="T43" fmla="*/ 977 h 1134"/>
                <a:gd name="T44" fmla="*/ 3302 w 3322"/>
                <a:gd name="T45" fmla="*/ 982 h 1134"/>
                <a:gd name="T46" fmla="*/ 3315 w 3322"/>
                <a:gd name="T47" fmla="*/ 1032 h 1134"/>
                <a:gd name="T48" fmla="*/ 3316 w 3322"/>
                <a:gd name="T49" fmla="*/ 1039 h 1134"/>
                <a:gd name="T50" fmla="*/ 3320 w 3322"/>
                <a:gd name="T51" fmla="*/ 1089 h 1134"/>
                <a:gd name="T52" fmla="*/ 3284 w 3322"/>
                <a:gd name="T53" fmla="*/ 1132 h 1134"/>
                <a:gd name="T54" fmla="*/ 3241 w 3322"/>
                <a:gd name="T55" fmla="*/ 1096 h 1134"/>
                <a:gd name="T56" fmla="*/ 3237 w 3322"/>
                <a:gd name="T57" fmla="*/ 1046 h 1134"/>
                <a:gd name="T58" fmla="*/ 3238 w 3322"/>
                <a:gd name="T59" fmla="*/ 1053 h 1134"/>
                <a:gd name="T60" fmla="*/ 3225 w 3322"/>
                <a:gd name="T61" fmla="*/ 1003 h 1134"/>
                <a:gd name="T62" fmla="*/ 3227 w 3322"/>
                <a:gd name="T63" fmla="*/ 1008 h 1134"/>
                <a:gd name="T64" fmla="*/ 3208 w 3322"/>
                <a:gd name="T65" fmla="*/ 964 h 1134"/>
                <a:gd name="T66" fmla="*/ 3182 w 3322"/>
                <a:gd name="T67" fmla="*/ 920 h 1134"/>
                <a:gd name="T68" fmla="*/ 3149 w 3322"/>
                <a:gd name="T69" fmla="*/ 876 h 1134"/>
                <a:gd name="T70" fmla="*/ 3107 w 3322"/>
                <a:gd name="T71" fmla="*/ 832 h 1134"/>
                <a:gd name="T72" fmla="*/ 3058 w 3322"/>
                <a:gd name="T73" fmla="*/ 789 h 1134"/>
                <a:gd name="T74" fmla="*/ 3000 w 3322"/>
                <a:gd name="T75" fmla="*/ 746 h 1134"/>
                <a:gd name="T76" fmla="*/ 2938 w 3322"/>
                <a:gd name="T77" fmla="*/ 704 h 1134"/>
                <a:gd name="T78" fmla="*/ 2866 w 3322"/>
                <a:gd name="T79" fmla="*/ 663 h 1134"/>
                <a:gd name="T80" fmla="*/ 2788 w 3322"/>
                <a:gd name="T81" fmla="*/ 623 h 1134"/>
                <a:gd name="T82" fmla="*/ 2705 w 3322"/>
                <a:gd name="T83" fmla="*/ 583 h 1134"/>
                <a:gd name="T84" fmla="*/ 2615 w 3322"/>
                <a:gd name="T85" fmla="*/ 546 h 1134"/>
                <a:gd name="T86" fmla="*/ 2519 w 3322"/>
                <a:gd name="T87" fmla="*/ 509 h 1134"/>
                <a:gd name="T88" fmla="*/ 2310 w 3322"/>
                <a:gd name="T89" fmla="*/ 441 h 1134"/>
                <a:gd name="T90" fmla="*/ 2079 w 3322"/>
                <a:gd name="T91" fmla="*/ 379 h 1134"/>
                <a:gd name="T92" fmla="*/ 1827 w 3322"/>
                <a:gd name="T93" fmla="*/ 323 h 1134"/>
                <a:gd name="T94" fmla="*/ 1559 w 3322"/>
                <a:gd name="T95" fmla="*/ 274 h 1134"/>
                <a:gd name="T96" fmla="*/ 1273 w 3322"/>
                <a:gd name="T97" fmla="*/ 233 h 1134"/>
                <a:gd name="T98" fmla="*/ 973 w 3322"/>
                <a:gd name="T99" fmla="*/ 200 h 1134"/>
                <a:gd name="T100" fmla="*/ 660 w 3322"/>
                <a:gd name="T101" fmla="*/ 176 h 1134"/>
                <a:gd name="T102" fmla="*/ 335 w 3322"/>
                <a:gd name="T103" fmla="*/ 161 h 1134"/>
                <a:gd name="T104" fmla="*/ 200 w 3322"/>
                <a:gd name="T105" fmla="*/ 159 h 1134"/>
                <a:gd name="T106" fmla="*/ 160 w 3322"/>
                <a:gd name="T107" fmla="*/ 119 h 1134"/>
                <a:gd name="T108" fmla="*/ 201 w 3322"/>
                <a:gd name="T109" fmla="*/ 79 h 1134"/>
                <a:gd name="T110" fmla="*/ 239 w 3322"/>
                <a:gd name="T111" fmla="*/ 240 h 1134"/>
                <a:gd name="T112" fmla="*/ 0 w 3322"/>
                <a:gd name="T113" fmla="*/ 116 h 1134"/>
                <a:gd name="T114" fmla="*/ 242 w 3322"/>
                <a:gd name="T115" fmla="*/ 0 h 1134"/>
                <a:gd name="T116" fmla="*/ 239 w 3322"/>
                <a:gd name="T117" fmla="*/ 24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22" h="1134">
                  <a:moveTo>
                    <a:pt x="201" y="79"/>
                  </a:moveTo>
                  <a:lnTo>
                    <a:pt x="336" y="81"/>
                  </a:lnTo>
                  <a:lnTo>
                    <a:pt x="663" y="97"/>
                  </a:lnTo>
                  <a:lnTo>
                    <a:pt x="980" y="121"/>
                  </a:lnTo>
                  <a:lnTo>
                    <a:pt x="1282" y="154"/>
                  </a:lnTo>
                  <a:lnTo>
                    <a:pt x="1570" y="195"/>
                  </a:lnTo>
                  <a:lnTo>
                    <a:pt x="1842" y="244"/>
                  </a:lnTo>
                  <a:lnTo>
                    <a:pt x="2096" y="300"/>
                  </a:lnTo>
                  <a:lnTo>
                    <a:pt x="2331" y="364"/>
                  </a:lnTo>
                  <a:lnTo>
                    <a:pt x="2544" y="433"/>
                  </a:lnTo>
                  <a:lnTo>
                    <a:pt x="2644" y="471"/>
                  </a:lnTo>
                  <a:lnTo>
                    <a:pt x="2736" y="510"/>
                  </a:lnTo>
                  <a:lnTo>
                    <a:pt x="2822" y="550"/>
                  </a:lnTo>
                  <a:lnTo>
                    <a:pt x="2903" y="592"/>
                  </a:lnTo>
                  <a:lnTo>
                    <a:pt x="2977" y="635"/>
                  </a:lnTo>
                  <a:lnTo>
                    <a:pt x="3045" y="679"/>
                  </a:lnTo>
                  <a:lnTo>
                    <a:pt x="3105" y="724"/>
                  </a:lnTo>
                  <a:lnTo>
                    <a:pt x="3160" y="773"/>
                  </a:lnTo>
                  <a:lnTo>
                    <a:pt x="3206" y="821"/>
                  </a:lnTo>
                  <a:lnTo>
                    <a:pt x="3245" y="871"/>
                  </a:lnTo>
                  <a:lnTo>
                    <a:pt x="3277" y="923"/>
                  </a:lnTo>
                  <a:lnTo>
                    <a:pt x="3300" y="977"/>
                  </a:lnTo>
                  <a:cubicBezTo>
                    <a:pt x="3301" y="979"/>
                    <a:pt x="3302" y="980"/>
                    <a:pt x="3302" y="982"/>
                  </a:cubicBezTo>
                  <a:lnTo>
                    <a:pt x="3315" y="1032"/>
                  </a:lnTo>
                  <a:cubicBezTo>
                    <a:pt x="3316" y="1035"/>
                    <a:pt x="3316" y="1037"/>
                    <a:pt x="3316" y="1039"/>
                  </a:cubicBezTo>
                  <a:lnTo>
                    <a:pt x="3320" y="1089"/>
                  </a:lnTo>
                  <a:cubicBezTo>
                    <a:pt x="3322" y="1111"/>
                    <a:pt x="3306" y="1131"/>
                    <a:pt x="3284" y="1132"/>
                  </a:cubicBezTo>
                  <a:cubicBezTo>
                    <a:pt x="3262" y="1134"/>
                    <a:pt x="3242" y="1118"/>
                    <a:pt x="3241" y="1096"/>
                  </a:cubicBezTo>
                  <a:lnTo>
                    <a:pt x="3237" y="1046"/>
                  </a:lnTo>
                  <a:lnTo>
                    <a:pt x="3238" y="1053"/>
                  </a:lnTo>
                  <a:lnTo>
                    <a:pt x="3225" y="1003"/>
                  </a:lnTo>
                  <a:lnTo>
                    <a:pt x="3227" y="1008"/>
                  </a:lnTo>
                  <a:lnTo>
                    <a:pt x="3208" y="964"/>
                  </a:lnTo>
                  <a:lnTo>
                    <a:pt x="3182" y="920"/>
                  </a:lnTo>
                  <a:lnTo>
                    <a:pt x="3149" y="876"/>
                  </a:lnTo>
                  <a:lnTo>
                    <a:pt x="3107" y="832"/>
                  </a:lnTo>
                  <a:lnTo>
                    <a:pt x="3058" y="789"/>
                  </a:lnTo>
                  <a:lnTo>
                    <a:pt x="3000" y="746"/>
                  </a:lnTo>
                  <a:lnTo>
                    <a:pt x="2938" y="704"/>
                  </a:lnTo>
                  <a:lnTo>
                    <a:pt x="2866" y="663"/>
                  </a:lnTo>
                  <a:lnTo>
                    <a:pt x="2788" y="623"/>
                  </a:lnTo>
                  <a:lnTo>
                    <a:pt x="2705" y="583"/>
                  </a:lnTo>
                  <a:lnTo>
                    <a:pt x="2615" y="546"/>
                  </a:lnTo>
                  <a:lnTo>
                    <a:pt x="2519" y="509"/>
                  </a:lnTo>
                  <a:lnTo>
                    <a:pt x="2310" y="441"/>
                  </a:lnTo>
                  <a:lnTo>
                    <a:pt x="2079" y="379"/>
                  </a:lnTo>
                  <a:lnTo>
                    <a:pt x="1827" y="323"/>
                  </a:lnTo>
                  <a:lnTo>
                    <a:pt x="1559" y="274"/>
                  </a:lnTo>
                  <a:lnTo>
                    <a:pt x="1273" y="233"/>
                  </a:lnTo>
                  <a:lnTo>
                    <a:pt x="973" y="200"/>
                  </a:lnTo>
                  <a:lnTo>
                    <a:pt x="660" y="176"/>
                  </a:lnTo>
                  <a:lnTo>
                    <a:pt x="335" y="161"/>
                  </a:lnTo>
                  <a:lnTo>
                    <a:pt x="200" y="159"/>
                  </a:lnTo>
                  <a:cubicBezTo>
                    <a:pt x="178" y="159"/>
                    <a:pt x="160" y="141"/>
                    <a:pt x="160" y="119"/>
                  </a:cubicBezTo>
                  <a:cubicBezTo>
                    <a:pt x="161" y="97"/>
                    <a:pt x="179" y="79"/>
                    <a:pt x="201" y="79"/>
                  </a:cubicBezTo>
                  <a:close/>
                  <a:moveTo>
                    <a:pt x="239" y="240"/>
                  </a:moveTo>
                  <a:lnTo>
                    <a:pt x="0" y="116"/>
                  </a:lnTo>
                  <a:lnTo>
                    <a:pt x="242" y="0"/>
                  </a:lnTo>
                  <a:lnTo>
                    <a:pt x="239" y="240"/>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D520730F-2D86-4E2E-9948-789532F7B3D6}"/>
                </a:ext>
              </a:extLst>
            </p:cNvPr>
            <p:cNvSpPr>
              <a:spLocks noEditPoints="1"/>
            </p:cNvSpPr>
            <p:nvPr/>
          </p:nvSpPr>
          <p:spPr bwMode="auto">
            <a:xfrm>
              <a:off x="367" y="2395"/>
              <a:ext cx="1305" cy="844"/>
            </a:xfrm>
            <a:custGeom>
              <a:avLst/>
              <a:gdLst>
                <a:gd name="T0" fmla="*/ 2608 w 2809"/>
                <a:gd name="T1" fmla="*/ 1564 h 1643"/>
                <a:gd name="T2" fmla="*/ 2525 w 2809"/>
                <a:gd name="T3" fmla="*/ 1561 h 1643"/>
                <a:gd name="T4" fmla="*/ 2248 w 2809"/>
                <a:gd name="T5" fmla="*/ 1539 h 1643"/>
                <a:gd name="T6" fmla="*/ 1981 w 2809"/>
                <a:gd name="T7" fmla="*/ 1502 h 1643"/>
                <a:gd name="T8" fmla="*/ 1725 w 2809"/>
                <a:gd name="T9" fmla="*/ 1452 h 1643"/>
                <a:gd name="T10" fmla="*/ 1480 w 2809"/>
                <a:gd name="T11" fmla="*/ 1388 h 1643"/>
                <a:gd name="T12" fmla="*/ 1250 w 2809"/>
                <a:gd name="T13" fmla="*/ 1314 h 1643"/>
                <a:gd name="T14" fmla="*/ 1034 w 2809"/>
                <a:gd name="T15" fmla="*/ 1227 h 1643"/>
                <a:gd name="T16" fmla="*/ 835 w 2809"/>
                <a:gd name="T17" fmla="*/ 1129 h 1643"/>
                <a:gd name="T18" fmla="*/ 653 w 2809"/>
                <a:gd name="T19" fmla="*/ 1023 h 1643"/>
                <a:gd name="T20" fmla="*/ 491 w 2809"/>
                <a:gd name="T21" fmla="*/ 906 h 1643"/>
                <a:gd name="T22" fmla="*/ 349 w 2809"/>
                <a:gd name="T23" fmla="*/ 780 h 1643"/>
                <a:gd name="T24" fmla="*/ 230 w 2809"/>
                <a:gd name="T25" fmla="*/ 647 h 1643"/>
                <a:gd name="T26" fmla="*/ 177 w 2809"/>
                <a:gd name="T27" fmla="*/ 577 h 1643"/>
                <a:gd name="T28" fmla="*/ 133 w 2809"/>
                <a:gd name="T29" fmla="*/ 506 h 1643"/>
                <a:gd name="T30" fmla="*/ 93 w 2809"/>
                <a:gd name="T31" fmla="*/ 432 h 1643"/>
                <a:gd name="T32" fmla="*/ 61 w 2809"/>
                <a:gd name="T33" fmla="*/ 357 h 1643"/>
                <a:gd name="T34" fmla="*/ 35 w 2809"/>
                <a:gd name="T35" fmla="*/ 281 h 1643"/>
                <a:gd name="T36" fmla="*/ 17 w 2809"/>
                <a:gd name="T37" fmla="*/ 203 h 1643"/>
                <a:gd name="T38" fmla="*/ 6 w 2809"/>
                <a:gd name="T39" fmla="*/ 124 h 1643"/>
                <a:gd name="T40" fmla="*/ 2 w 2809"/>
                <a:gd name="T41" fmla="*/ 44 h 1643"/>
                <a:gd name="T42" fmla="*/ 39 w 2809"/>
                <a:gd name="T43" fmla="*/ 2 h 1643"/>
                <a:gd name="T44" fmla="*/ 81 w 2809"/>
                <a:gd name="T45" fmla="*/ 39 h 1643"/>
                <a:gd name="T46" fmla="*/ 81 w 2809"/>
                <a:gd name="T47" fmla="*/ 39 h 1643"/>
                <a:gd name="T48" fmla="*/ 85 w 2809"/>
                <a:gd name="T49" fmla="*/ 113 h 1643"/>
                <a:gd name="T50" fmla="*/ 94 w 2809"/>
                <a:gd name="T51" fmla="*/ 184 h 1643"/>
                <a:gd name="T52" fmla="*/ 111 w 2809"/>
                <a:gd name="T53" fmla="*/ 256 h 1643"/>
                <a:gd name="T54" fmla="*/ 134 w 2809"/>
                <a:gd name="T55" fmla="*/ 326 h 1643"/>
                <a:gd name="T56" fmla="*/ 164 w 2809"/>
                <a:gd name="T57" fmla="*/ 395 h 1643"/>
                <a:gd name="T58" fmla="*/ 200 w 2809"/>
                <a:gd name="T59" fmla="*/ 463 h 1643"/>
                <a:gd name="T60" fmla="*/ 242 w 2809"/>
                <a:gd name="T61" fmla="*/ 530 h 1643"/>
                <a:gd name="T62" fmla="*/ 289 w 2809"/>
                <a:gd name="T63" fmla="*/ 594 h 1643"/>
                <a:gd name="T64" fmla="*/ 402 w 2809"/>
                <a:gd name="T65" fmla="*/ 721 h 1643"/>
                <a:gd name="T66" fmla="*/ 538 w 2809"/>
                <a:gd name="T67" fmla="*/ 841 h 1643"/>
                <a:gd name="T68" fmla="*/ 694 w 2809"/>
                <a:gd name="T69" fmla="*/ 954 h 1643"/>
                <a:gd name="T70" fmla="*/ 870 w 2809"/>
                <a:gd name="T71" fmla="*/ 1058 h 1643"/>
                <a:gd name="T72" fmla="*/ 1064 w 2809"/>
                <a:gd name="T73" fmla="*/ 1152 h 1643"/>
                <a:gd name="T74" fmla="*/ 1275 w 2809"/>
                <a:gd name="T75" fmla="*/ 1237 h 1643"/>
                <a:gd name="T76" fmla="*/ 1501 w 2809"/>
                <a:gd name="T77" fmla="*/ 1311 h 1643"/>
                <a:gd name="T78" fmla="*/ 1740 w 2809"/>
                <a:gd name="T79" fmla="*/ 1373 h 1643"/>
                <a:gd name="T80" fmla="*/ 1992 w 2809"/>
                <a:gd name="T81" fmla="*/ 1423 h 1643"/>
                <a:gd name="T82" fmla="*/ 2255 w 2809"/>
                <a:gd name="T83" fmla="*/ 1460 h 1643"/>
                <a:gd name="T84" fmla="*/ 2528 w 2809"/>
                <a:gd name="T85" fmla="*/ 1481 h 1643"/>
                <a:gd name="T86" fmla="*/ 2611 w 2809"/>
                <a:gd name="T87" fmla="*/ 1484 h 1643"/>
                <a:gd name="T88" fmla="*/ 2650 w 2809"/>
                <a:gd name="T89" fmla="*/ 1525 h 1643"/>
                <a:gd name="T90" fmla="*/ 2608 w 2809"/>
                <a:gd name="T91" fmla="*/ 1564 h 1643"/>
                <a:gd name="T92" fmla="*/ 2573 w 2809"/>
                <a:gd name="T93" fmla="*/ 1403 h 1643"/>
                <a:gd name="T94" fmla="*/ 2809 w 2809"/>
                <a:gd name="T95" fmla="*/ 1529 h 1643"/>
                <a:gd name="T96" fmla="*/ 2566 w 2809"/>
                <a:gd name="T97" fmla="*/ 1643 h 1643"/>
                <a:gd name="T98" fmla="*/ 2573 w 2809"/>
                <a:gd name="T99" fmla="*/ 140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9" h="1643">
                  <a:moveTo>
                    <a:pt x="2608" y="1564"/>
                  </a:moveTo>
                  <a:lnTo>
                    <a:pt x="2525" y="1561"/>
                  </a:lnTo>
                  <a:lnTo>
                    <a:pt x="2248" y="1539"/>
                  </a:lnTo>
                  <a:lnTo>
                    <a:pt x="1981" y="1502"/>
                  </a:lnTo>
                  <a:lnTo>
                    <a:pt x="1725" y="1452"/>
                  </a:lnTo>
                  <a:lnTo>
                    <a:pt x="1480" y="1388"/>
                  </a:lnTo>
                  <a:lnTo>
                    <a:pt x="1250" y="1314"/>
                  </a:lnTo>
                  <a:lnTo>
                    <a:pt x="1034" y="1227"/>
                  </a:lnTo>
                  <a:lnTo>
                    <a:pt x="835" y="1129"/>
                  </a:lnTo>
                  <a:lnTo>
                    <a:pt x="653" y="1023"/>
                  </a:lnTo>
                  <a:lnTo>
                    <a:pt x="491" y="906"/>
                  </a:lnTo>
                  <a:lnTo>
                    <a:pt x="349" y="780"/>
                  </a:lnTo>
                  <a:lnTo>
                    <a:pt x="230" y="647"/>
                  </a:lnTo>
                  <a:lnTo>
                    <a:pt x="177" y="577"/>
                  </a:lnTo>
                  <a:lnTo>
                    <a:pt x="133" y="506"/>
                  </a:lnTo>
                  <a:lnTo>
                    <a:pt x="93" y="432"/>
                  </a:lnTo>
                  <a:lnTo>
                    <a:pt x="61" y="357"/>
                  </a:lnTo>
                  <a:lnTo>
                    <a:pt x="35" y="281"/>
                  </a:lnTo>
                  <a:lnTo>
                    <a:pt x="17" y="203"/>
                  </a:lnTo>
                  <a:lnTo>
                    <a:pt x="6" y="124"/>
                  </a:lnTo>
                  <a:lnTo>
                    <a:pt x="2" y="44"/>
                  </a:lnTo>
                  <a:cubicBezTo>
                    <a:pt x="0" y="21"/>
                    <a:pt x="17" y="3"/>
                    <a:pt x="39" y="2"/>
                  </a:cubicBezTo>
                  <a:cubicBezTo>
                    <a:pt x="61" y="0"/>
                    <a:pt x="80" y="17"/>
                    <a:pt x="81" y="39"/>
                  </a:cubicBezTo>
                  <a:lnTo>
                    <a:pt x="81" y="39"/>
                  </a:lnTo>
                  <a:lnTo>
                    <a:pt x="85" y="113"/>
                  </a:lnTo>
                  <a:lnTo>
                    <a:pt x="94" y="184"/>
                  </a:lnTo>
                  <a:lnTo>
                    <a:pt x="111" y="256"/>
                  </a:lnTo>
                  <a:lnTo>
                    <a:pt x="134" y="326"/>
                  </a:lnTo>
                  <a:lnTo>
                    <a:pt x="164" y="395"/>
                  </a:lnTo>
                  <a:lnTo>
                    <a:pt x="200" y="463"/>
                  </a:lnTo>
                  <a:lnTo>
                    <a:pt x="242" y="530"/>
                  </a:lnTo>
                  <a:lnTo>
                    <a:pt x="289" y="594"/>
                  </a:lnTo>
                  <a:lnTo>
                    <a:pt x="402" y="721"/>
                  </a:lnTo>
                  <a:lnTo>
                    <a:pt x="538" y="841"/>
                  </a:lnTo>
                  <a:lnTo>
                    <a:pt x="694" y="954"/>
                  </a:lnTo>
                  <a:lnTo>
                    <a:pt x="870" y="1058"/>
                  </a:lnTo>
                  <a:lnTo>
                    <a:pt x="1064" y="1152"/>
                  </a:lnTo>
                  <a:lnTo>
                    <a:pt x="1275" y="1237"/>
                  </a:lnTo>
                  <a:lnTo>
                    <a:pt x="1501" y="1311"/>
                  </a:lnTo>
                  <a:lnTo>
                    <a:pt x="1740" y="1373"/>
                  </a:lnTo>
                  <a:lnTo>
                    <a:pt x="1992" y="1423"/>
                  </a:lnTo>
                  <a:lnTo>
                    <a:pt x="2255" y="1460"/>
                  </a:lnTo>
                  <a:lnTo>
                    <a:pt x="2528" y="1481"/>
                  </a:lnTo>
                  <a:lnTo>
                    <a:pt x="2611" y="1484"/>
                  </a:lnTo>
                  <a:cubicBezTo>
                    <a:pt x="2633" y="1484"/>
                    <a:pt x="2650" y="1503"/>
                    <a:pt x="2650" y="1525"/>
                  </a:cubicBezTo>
                  <a:cubicBezTo>
                    <a:pt x="2649" y="1547"/>
                    <a:pt x="2630" y="1564"/>
                    <a:pt x="2608" y="1564"/>
                  </a:cubicBezTo>
                  <a:close/>
                  <a:moveTo>
                    <a:pt x="2573" y="1403"/>
                  </a:moveTo>
                  <a:lnTo>
                    <a:pt x="2809" y="1529"/>
                  </a:lnTo>
                  <a:lnTo>
                    <a:pt x="2566" y="1643"/>
                  </a:lnTo>
                  <a:lnTo>
                    <a:pt x="2573" y="1403"/>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E6A834EE-B947-4CDD-B902-1686081F83B8}"/>
                </a:ext>
              </a:extLst>
            </p:cNvPr>
            <p:cNvSpPr>
              <a:spLocks noEditPoints="1"/>
            </p:cNvSpPr>
            <p:nvPr/>
          </p:nvSpPr>
          <p:spPr bwMode="auto">
            <a:xfrm>
              <a:off x="3972" y="2482"/>
              <a:ext cx="1277" cy="653"/>
            </a:xfrm>
            <a:custGeom>
              <a:avLst/>
              <a:gdLst>
                <a:gd name="T0" fmla="*/ 2679 w 2749"/>
                <a:gd name="T1" fmla="*/ 206 h 1273"/>
                <a:gd name="T2" fmla="*/ 2665 w 2749"/>
                <a:gd name="T3" fmla="*/ 258 h 1273"/>
                <a:gd name="T4" fmla="*/ 2662 w 2749"/>
                <a:gd name="T5" fmla="*/ 266 h 1273"/>
                <a:gd name="T6" fmla="*/ 2633 w 2749"/>
                <a:gd name="T7" fmla="*/ 326 h 1273"/>
                <a:gd name="T8" fmla="*/ 2596 w 2749"/>
                <a:gd name="T9" fmla="*/ 388 h 1273"/>
                <a:gd name="T10" fmla="*/ 2505 w 2749"/>
                <a:gd name="T11" fmla="*/ 505 h 1273"/>
                <a:gd name="T12" fmla="*/ 2501 w 2749"/>
                <a:gd name="T13" fmla="*/ 509 h 1273"/>
                <a:gd name="T14" fmla="*/ 2389 w 2749"/>
                <a:gd name="T15" fmla="*/ 616 h 1273"/>
                <a:gd name="T16" fmla="*/ 2254 w 2749"/>
                <a:gd name="T17" fmla="*/ 721 h 1273"/>
                <a:gd name="T18" fmla="*/ 2099 w 2749"/>
                <a:gd name="T19" fmla="*/ 818 h 1273"/>
                <a:gd name="T20" fmla="*/ 1926 w 2749"/>
                <a:gd name="T21" fmla="*/ 907 h 1273"/>
                <a:gd name="T22" fmla="*/ 1735 w 2749"/>
                <a:gd name="T23" fmla="*/ 988 h 1273"/>
                <a:gd name="T24" fmla="*/ 1530 w 2749"/>
                <a:gd name="T25" fmla="*/ 1060 h 1273"/>
                <a:gd name="T26" fmla="*/ 1309 w 2749"/>
                <a:gd name="T27" fmla="*/ 1122 h 1273"/>
                <a:gd name="T28" fmla="*/ 1077 w 2749"/>
                <a:gd name="T29" fmla="*/ 1174 h 1273"/>
                <a:gd name="T30" fmla="*/ 832 w 2749"/>
                <a:gd name="T31" fmla="*/ 1216 h 1273"/>
                <a:gd name="T32" fmla="*/ 577 w 2749"/>
                <a:gd name="T33" fmla="*/ 1247 h 1273"/>
                <a:gd name="T34" fmla="*/ 313 w 2749"/>
                <a:gd name="T35" fmla="*/ 1265 h 1273"/>
                <a:gd name="T36" fmla="*/ 42 w 2749"/>
                <a:gd name="T37" fmla="*/ 1272 h 1273"/>
                <a:gd name="T38" fmla="*/ 0 w 2749"/>
                <a:gd name="T39" fmla="*/ 1234 h 1273"/>
                <a:gd name="T40" fmla="*/ 39 w 2749"/>
                <a:gd name="T41" fmla="*/ 1192 h 1273"/>
                <a:gd name="T42" fmla="*/ 308 w 2749"/>
                <a:gd name="T43" fmla="*/ 1186 h 1273"/>
                <a:gd name="T44" fmla="*/ 568 w 2749"/>
                <a:gd name="T45" fmla="*/ 1168 h 1273"/>
                <a:gd name="T46" fmla="*/ 819 w 2749"/>
                <a:gd name="T47" fmla="*/ 1137 h 1273"/>
                <a:gd name="T48" fmla="*/ 1060 w 2749"/>
                <a:gd name="T49" fmla="*/ 1096 h 1273"/>
                <a:gd name="T50" fmla="*/ 1288 w 2749"/>
                <a:gd name="T51" fmla="*/ 1045 h 1273"/>
                <a:gd name="T52" fmla="*/ 1503 w 2749"/>
                <a:gd name="T53" fmla="*/ 985 h 1273"/>
                <a:gd name="T54" fmla="*/ 1704 w 2749"/>
                <a:gd name="T55" fmla="*/ 915 h 1273"/>
                <a:gd name="T56" fmla="*/ 1889 w 2749"/>
                <a:gd name="T57" fmla="*/ 836 h 1273"/>
                <a:gd name="T58" fmla="*/ 2056 w 2749"/>
                <a:gd name="T59" fmla="*/ 751 h 1273"/>
                <a:gd name="T60" fmla="*/ 2205 w 2749"/>
                <a:gd name="T61" fmla="*/ 658 h 1273"/>
                <a:gd name="T62" fmla="*/ 2334 w 2749"/>
                <a:gd name="T63" fmla="*/ 559 h 1273"/>
                <a:gd name="T64" fmla="*/ 2446 w 2749"/>
                <a:gd name="T65" fmla="*/ 452 h 1273"/>
                <a:gd name="T66" fmla="*/ 2442 w 2749"/>
                <a:gd name="T67" fmla="*/ 456 h 1273"/>
                <a:gd name="T68" fmla="*/ 2527 w 2749"/>
                <a:gd name="T69" fmla="*/ 347 h 1273"/>
                <a:gd name="T70" fmla="*/ 2561 w 2749"/>
                <a:gd name="T71" fmla="*/ 291 h 1273"/>
                <a:gd name="T72" fmla="*/ 2590 w 2749"/>
                <a:gd name="T73" fmla="*/ 231 h 1273"/>
                <a:gd name="T74" fmla="*/ 2588 w 2749"/>
                <a:gd name="T75" fmla="*/ 239 h 1273"/>
                <a:gd name="T76" fmla="*/ 2601 w 2749"/>
                <a:gd name="T77" fmla="*/ 186 h 1273"/>
                <a:gd name="T78" fmla="*/ 2650 w 2749"/>
                <a:gd name="T79" fmla="*/ 158 h 1273"/>
                <a:gd name="T80" fmla="*/ 2679 w 2749"/>
                <a:gd name="T81" fmla="*/ 206 h 1273"/>
                <a:gd name="T82" fmla="*/ 2514 w 2749"/>
                <a:gd name="T83" fmla="*/ 211 h 1273"/>
                <a:gd name="T84" fmla="*/ 2680 w 2749"/>
                <a:gd name="T85" fmla="*/ 0 h 1273"/>
                <a:gd name="T86" fmla="*/ 2749 w 2749"/>
                <a:gd name="T87" fmla="*/ 260 h 1273"/>
                <a:gd name="T88" fmla="*/ 2514 w 2749"/>
                <a:gd name="T89" fmla="*/ 211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49" h="1273">
                  <a:moveTo>
                    <a:pt x="2679" y="206"/>
                  </a:moveTo>
                  <a:lnTo>
                    <a:pt x="2665" y="258"/>
                  </a:lnTo>
                  <a:cubicBezTo>
                    <a:pt x="2665" y="261"/>
                    <a:pt x="2664" y="263"/>
                    <a:pt x="2662" y="266"/>
                  </a:cubicBezTo>
                  <a:lnTo>
                    <a:pt x="2633" y="326"/>
                  </a:lnTo>
                  <a:lnTo>
                    <a:pt x="2596" y="388"/>
                  </a:lnTo>
                  <a:lnTo>
                    <a:pt x="2505" y="505"/>
                  </a:lnTo>
                  <a:cubicBezTo>
                    <a:pt x="2504" y="507"/>
                    <a:pt x="2503" y="508"/>
                    <a:pt x="2501" y="509"/>
                  </a:cubicBezTo>
                  <a:lnTo>
                    <a:pt x="2389" y="616"/>
                  </a:lnTo>
                  <a:lnTo>
                    <a:pt x="2254" y="721"/>
                  </a:lnTo>
                  <a:lnTo>
                    <a:pt x="2099" y="818"/>
                  </a:lnTo>
                  <a:lnTo>
                    <a:pt x="1926" y="907"/>
                  </a:lnTo>
                  <a:lnTo>
                    <a:pt x="1735" y="988"/>
                  </a:lnTo>
                  <a:lnTo>
                    <a:pt x="1530" y="1060"/>
                  </a:lnTo>
                  <a:lnTo>
                    <a:pt x="1309" y="1122"/>
                  </a:lnTo>
                  <a:lnTo>
                    <a:pt x="1077" y="1174"/>
                  </a:lnTo>
                  <a:lnTo>
                    <a:pt x="832" y="1216"/>
                  </a:lnTo>
                  <a:lnTo>
                    <a:pt x="577" y="1247"/>
                  </a:lnTo>
                  <a:lnTo>
                    <a:pt x="313" y="1265"/>
                  </a:lnTo>
                  <a:lnTo>
                    <a:pt x="42" y="1272"/>
                  </a:lnTo>
                  <a:cubicBezTo>
                    <a:pt x="19" y="1273"/>
                    <a:pt x="1" y="1256"/>
                    <a:pt x="0" y="1234"/>
                  </a:cubicBezTo>
                  <a:cubicBezTo>
                    <a:pt x="0" y="1211"/>
                    <a:pt x="17" y="1193"/>
                    <a:pt x="39" y="1192"/>
                  </a:cubicBezTo>
                  <a:lnTo>
                    <a:pt x="308" y="1186"/>
                  </a:lnTo>
                  <a:lnTo>
                    <a:pt x="568" y="1168"/>
                  </a:lnTo>
                  <a:lnTo>
                    <a:pt x="819" y="1137"/>
                  </a:lnTo>
                  <a:lnTo>
                    <a:pt x="1060" y="1096"/>
                  </a:lnTo>
                  <a:lnTo>
                    <a:pt x="1288" y="1045"/>
                  </a:lnTo>
                  <a:lnTo>
                    <a:pt x="1503" y="985"/>
                  </a:lnTo>
                  <a:lnTo>
                    <a:pt x="1704" y="915"/>
                  </a:lnTo>
                  <a:lnTo>
                    <a:pt x="1889" y="836"/>
                  </a:lnTo>
                  <a:lnTo>
                    <a:pt x="2056" y="751"/>
                  </a:lnTo>
                  <a:lnTo>
                    <a:pt x="2205" y="658"/>
                  </a:lnTo>
                  <a:lnTo>
                    <a:pt x="2334" y="559"/>
                  </a:lnTo>
                  <a:lnTo>
                    <a:pt x="2446" y="452"/>
                  </a:lnTo>
                  <a:lnTo>
                    <a:pt x="2442" y="456"/>
                  </a:lnTo>
                  <a:lnTo>
                    <a:pt x="2527" y="347"/>
                  </a:lnTo>
                  <a:lnTo>
                    <a:pt x="2561" y="291"/>
                  </a:lnTo>
                  <a:lnTo>
                    <a:pt x="2590" y="231"/>
                  </a:lnTo>
                  <a:lnTo>
                    <a:pt x="2588" y="239"/>
                  </a:lnTo>
                  <a:lnTo>
                    <a:pt x="2601" y="186"/>
                  </a:lnTo>
                  <a:cubicBezTo>
                    <a:pt x="2607" y="165"/>
                    <a:pt x="2628" y="152"/>
                    <a:pt x="2650" y="158"/>
                  </a:cubicBezTo>
                  <a:cubicBezTo>
                    <a:pt x="2671" y="163"/>
                    <a:pt x="2684" y="185"/>
                    <a:pt x="2679" y="206"/>
                  </a:cubicBezTo>
                  <a:close/>
                  <a:moveTo>
                    <a:pt x="2514" y="211"/>
                  </a:moveTo>
                  <a:lnTo>
                    <a:pt x="2680" y="0"/>
                  </a:lnTo>
                  <a:lnTo>
                    <a:pt x="2749" y="260"/>
                  </a:lnTo>
                  <a:lnTo>
                    <a:pt x="2514" y="211"/>
                  </a:lnTo>
                  <a:close/>
                </a:path>
              </a:pathLst>
            </a:custGeom>
            <a:solidFill>
              <a:srgbClr val="000000"/>
            </a:solidFill>
            <a:ln w="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9">
              <a:extLst>
                <a:ext uri="{FF2B5EF4-FFF2-40B4-BE49-F238E27FC236}">
                  <a16:creationId xmlns:a16="http://schemas.microsoft.com/office/drawing/2014/main" id="{C53E7C73-C30D-40EB-A9EB-453CC2FB25DE}"/>
                </a:ext>
              </a:extLst>
            </p:cNvPr>
            <p:cNvSpPr>
              <a:spLocks noChangeArrowheads="1"/>
            </p:cNvSpPr>
            <p:nvPr/>
          </p:nvSpPr>
          <p:spPr bwMode="auto">
            <a:xfrm>
              <a:off x="3344" y="140"/>
              <a:ext cx="8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CC66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8">
              <a:extLst>
                <a:ext uri="{FF2B5EF4-FFF2-40B4-BE49-F238E27FC236}">
                  <a16:creationId xmlns:a16="http://schemas.microsoft.com/office/drawing/2014/main" id="{717E60CD-9BDD-439B-A66B-0F765BE7B138}"/>
                </a:ext>
              </a:extLst>
            </p:cNvPr>
            <p:cNvSpPr>
              <a:spLocks noChangeArrowheads="1"/>
            </p:cNvSpPr>
            <p:nvPr/>
          </p:nvSpPr>
          <p:spPr bwMode="auto">
            <a:xfrm>
              <a:off x="1321" y="320"/>
              <a:ext cx="2937"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Statistics estimate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7">
              <a:extLst>
                <a:ext uri="{FF2B5EF4-FFF2-40B4-BE49-F238E27FC236}">
                  <a16:creationId xmlns:a16="http://schemas.microsoft.com/office/drawing/2014/main" id="{4E7533D4-B3FA-485F-89D6-DE0FD5940FAC}"/>
                </a:ext>
              </a:extLst>
            </p:cNvPr>
            <p:cNvSpPr>
              <a:spLocks noChangeArrowheads="1"/>
            </p:cNvSpPr>
            <p:nvPr/>
          </p:nvSpPr>
          <p:spPr bwMode="auto">
            <a:xfrm>
              <a:off x="2052" y="680"/>
              <a:ext cx="1404" cy="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parameters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6">
              <a:extLst>
                <a:ext uri="{FF2B5EF4-FFF2-40B4-BE49-F238E27FC236}">
                  <a16:creationId xmlns:a16="http://schemas.microsoft.com/office/drawing/2014/main" id="{04F151C3-5B66-4E36-A336-A28541F401FA}"/>
                </a:ext>
              </a:extLst>
            </p:cNvPr>
            <p:cNvSpPr>
              <a:spLocks noChangeArrowheads="1"/>
            </p:cNvSpPr>
            <p:nvPr/>
          </p:nvSpPr>
          <p:spPr bwMode="auto">
            <a:xfrm>
              <a:off x="3620" y="647"/>
              <a:ext cx="8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CC66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5">
              <a:extLst>
                <a:ext uri="{FF2B5EF4-FFF2-40B4-BE49-F238E27FC236}">
                  <a16:creationId xmlns:a16="http://schemas.microsoft.com/office/drawing/2014/main" id="{290FD531-BF27-4BB7-AB58-A2D45ECCE9A6}"/>
                </a:ext>
              </a:extLst>
            </p:cNvPr>
            <p:cNvSpPr>
              <a:spLocks noChangeArrowheads="1"/>
            </p:cNvSpPr>
            <p:nvPr/>
          </p:nvSpPr>
          <p:spPr bwMode="auto">
            <a:xfrm>
              <a:off x="2232" y="2660"/>
              <a:ext cx="1004"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Select 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4">
              <a:extLst>
                <a:ext uri="{FF2B5EF4-FFF2-40B4-BE49-F238E27FC236}">
                  <a16:creationId xmlns:a16="http://schemas.microsoft.com/office/drawing/2014/main" id="{6D5D8C05-900B-4EAE-9FF4-2FC7940904D8}"/>
                </a:ext>
              </a:extLst>
            </p:cNvPr>
            <p:cNvSpPr>
              <a:spLocks noChangeArrowheads="1"/>
            </p:cNvSpPr>
            <p:nvPr/>
          </p:nvSpPr>
          <p:spPr bwMode="auto">
            <a:xfrm>
              <a:off x="3292" y="2770"/>
              <a:ext cx="8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CC66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3">
              <a:extLst>
                <a:ext uri="{FF2B5EF4-FFF2-40B4-BE49-F238E27FC236}">
                  <a16:creationId xmlns:a16="http://schemas.microsoft.com/office/drawing/2014/main" id="{6946141D-A8A3-4503-9235-BFB84D4FCFE4}"/>
                </a:ext>
              </a:extLst>
            </p:cNvPr>
            <p:cNvSpPr>
              <a:spLocks noChangeArrowheads="1"/>
            </p:cNvSpPr>
            <p:nvPr/>
          </p:nvSpPr>
          <p:spPr bwMode="auto">
            <a:xfrm>
              <a:off x="1856" y="3020"/>
              <a:ext cx="196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random sample</a:t>
              </a: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(size 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A026D4F-5735-4BC2-BA0C-EDBB924EA9CD}"/>
                  </a:ext>
                </a:extLst>
              </p:cNvPr>
              <p:cNvSpPr txBox="1"/>
              <p:nvPr/>
            </p:nvSpPr>
            <p:spPr>
              <a:xfrm>
                <a:off x="6952125" y="1971236"/>
                <a:ext cx="1203990" cy="4816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𝜷</m:t>
                              </m:r>
                            </m:e>
                          </m:acc>
                        </m:e>
                        <m:sub>
                          <m:r>
                            <a:rPr lang="en-US" sz="2400" b="1" i="1" smtClean="0">
                              <a:latin typeface="Cambria Math" panose="02040503050406030204" pitchFamily="18" charset="0"/>
                            </a:rPr>
                            <m:t>𝟏</m:t>
                          </m:r>
                        </m:sub>
                      </m:sSub>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𝐛</m:t>
                          </m:r>
                        </m:e>
                        <m:sub>
                          <m:r>
                            <a:rPr lang="en-US" sz="2400" b="1" i="0" smtClean="0">
                              <a:latin typeface="Cambria Math" panose="02040503050406030204" pitchFamily="18" charset="0"/>
                            </a:rPr>
                            <m:t>𝟏</m:t>
                          </m:r>
                        </m:sub>
                      </m:sSub>
                    </m:oMath>
                  </m:oMathPara>
                </a14:m>
                <a:endParaRPr lang="en-US" sz="2400" b="1" dirty="0"/>
              </a:p>
            </p:txBody>
          </p:sp>
        </mc:Choice>
        <mc:Fallback xmlns="">
          <p:sp>
            <p:nvSpPr>
              <p:cNvPr id="26" name="TextBox 25">
                <a:extLst>
                  <a:ext uri="{FF2B5EF4-FFF2-40B4-BE49-F238E27FC236}">
                    <a16:creationId xmlns:a16="http://schemas.microsoft.com/office/drawing/2014/main" id="{AA026D4F-5735-4BC2-BA0C-EDBB924EA9CD}"/>
                  </a:ext>
                </a:extLst>
              </p:cNvPr>
              <p:cNvSpPr txBox="1">
                <a:spLocks noRot="1" noChangeAspect="1" noMove="1" noResize="1" noEditPoints="1" noAdjustHandles="1" noChangeArrowheads="1" noChangeShapeType="1" noTextEdit="1"/>
              </p:cNvSpPr>
              <p:nvPr/>
            </p:nvSpPr>
            <p:spPr>
              <a:xfrm>
                <a:off x="6952125" y="1971236"/>
                <a:ext cx="1203990" cy="4816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12E6434-D477-4754-8004-C3134B09F5F0}"/>
                  </a:ext>
                </a:extLst>
              </p:cNvPr>
              <p:cNvSpPr txBox="1"/>
              <p:nvPr/>
            </p:nvSpPr>
            <p:spPr>
              <a:xfrm>
                <a:off x="1153962" y="1911960"/>
                <a:ext cx="12039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𝜷</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27" name="TextBox 26">
                <a:extLst>
                  <a:ext uri="{FF2B5EF4-FFF2-40B4-BE49-F238E27FC236}">
                    <a16:creationId xmlns:a16="http://schemas.microsoft.com/office/drawing/2014/main" id="{D12E6434-D477-4754-8004-C3134B09F5F0}"/>
                  </a:ext>
                </a:extLst>
              </p:cNvPr>
              <p:cNvSpPr txBox="1">
                <a:spLocks noRot="1" noChangeAspect="1" noMove="1" noResize="1" noEditPoints="1" noAdjustHandles="1" noChangeArrowheads="1" noChangeShapeType="1" noTextEdit="1"/>
              </p:cNvSpPr>
              <p:nvPr/>
            </p:nvSpPr>
            <p:spPr>
              <a:xfrm>
                <a:off x="1153962" y="1911960"/>
                <a:ext cx="1203990" cy="461665"/>
              </a:xfrm>
              <a:prstGeom prst="rect">
                <a:avLst/>
              </a:prstGeom>
              <a:blipFill>
                <a:blip r:embed="rId6"/>
                <a:stretch>
                  <a:fillRect b="-18667"/>
                </a:stretch>
              </a:blipFill>
            </p:spPr>
            <p:txBody>
              <a:bodyPr/>
              <a:lstStyle/>
              <a:p>
                <a:r>
                  <a:rPr lang="en-US">
                    <a:noFill/>
                  </a:rPr>
                  <a:t> </a:t>
                </a:r>
              </a:p>
            </p:txBody>
          </p:sp>
        </mc:Fallback>
      </mc:AlternateContent>
    </p:spTree>
    <p:extLst>
      <p:ext uri="{BB962C8B-B14F-4D97-AF65-F5344CB8AC3E}">
        <p14:creationId xmlns:p14="http://schemas.microsoft.com/office/powerpoint/2010/main" val="8110099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799"/>
            <a:ext cx="8229600" cy="818601"/>
          </a:xfrm>
        </p:spPr>
        <p:txBody>
          <a:bodyPr/>
          <a:lstStyle/>
          <a:p>
            <a:r>
              <a:rPr lang="en-US" dirty="0"/>
              <a:t>Question to Consider</a:t>
            </a:r>
          </a:p>
        </p:txBody>
      </p:sp>
      <p:sp>
        <p:nvSpPr>
          <p:cNvPr id="3" name="Content Placeholder 2"/>
          <p:cNvSpPr>
            <a:spLocks noGrp="1"/>
          </p:cNvSpPr>
          <p:nvPr>
            <p:ph idx="1"/>
          </p:nvPr>
        </p:nvSpPr>
        <p:spPr>
          <a:xfrm>
            <a:off x="103239" y="1002323"/>
            <a:ext cx="8937522" cy="4731963"/>
          </a:xfrm>
        </p:spPr>
        <p:txBody>
          <a:bodyPr>
            <a:normAutofit fontScale="92500" lnSpcReduction="20000"/>
          </a:bodyPr>
          <a:lstStyle/>
          <a:p>
            <a:pPr marL="0" indent="0" algn="ctr">
              <a:buNone/>
            </a:pPr>
            <a:r>
              <a:rPr lang="en-US" dirty="0"/>
              <a:t>You are testing to see if there is a relationship between having a college degree and the likelihood of voting in the next election. You take a sample of registered voters and find 75% of those with a college degree plan to vote in the next election. What is the value of the sample statistic for this problem?</a:t>
            </a:r>
          </a:p>
          <a:p>
            <a:pPr marL="914400" lvl="1" indent="-514350">
              <a:buAutoNum type="alphaUcPeriod"/>
            </a:pPr>
            <a:r>
              <a:rPr lang="en-US" sz="3200" b="1" dirty="0"/>
              <a:t>0%</a:t>
            </a:r>
          </a:p>
          <a:p>
            <a:pPr marL="914400" lvl="1" indent="-514350">
              <a:buAutoNum type="alphaUcPeriod"/>
            </a:pPr>
            <a:r>
              <a:rPr lang="en-US" sz="3200" b="1" dirty="0"/>
              <a:t>50%</a:t>
            </a:r>
          </a:p>
          <a:p>
            <a:pPr marL="914400" lvl="1" indent="-514350">
              <a:buAutoNum type="alphaUcPeriod"/>
            </a:pPr>
            <a:r>
              <a:rPr lang="en-US" sz="3200" b="1" dirty="0"/>
              <a:t>75%</a:t>
            </a:r>
          </a:p>
          <a:p>
            <a:pPr marL="914400" lvl="1" indent="-514350">
              <a:buAutoNum type="alphaUcPeriod"/>
            </a:pPr>
            <a:r>
              <a:rPr lang="en-US" sz="3200" b="1" dirty="0"/>
              <a:t>100%</a:t>
            </a:r>
          </a:p>
          <a:p>
            <a:pPr marL="914400" lvl="1" indent="-514350">
              <a:buAutoNum type="alphaUcPeriod"/>
            </a:pPr>
            <a:r>
              <a:rPr lang="en-US" sz="3200" b="1" dirty="0"/>
              <a:t>Unknown</a:t>
            </a:r>
          </a:p>
        </p:txBody>
      </p:sp>
    </p:spTree>
    <p:extLst>
      <p:ext uri="{BB962C8B-B14F-4D97-AF65-F5344CB8AC3E}">
        <p14:creationId xmlns:p14="http://schemas.microsoft.com/office/powerpoint/2010/main" val="398118650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799"/>
            <a:ext cx="8229600" cy="818601"/>
          </a:xfrm>
        </p:spPr>
        <p:txBody>
          <a:bodyPr/>
          <a:lstStyle/>
          <a:p>
            <a:r>
              <a:rPr lang="en-US" dirty="0"/>
              <a:t>Question to Consider</a:t>
            </a:r>
          </a:p>
        </p:txBody>
      </p:sp>
      <p:sp>
        <p:nvSpPr>
          <p:cNvPr id="3" name="Content Placeholder 2"/>
          <p:cNvSpPr>
            <a:spLocks noGrp="1"/>
          </p:cNvSpPr>
          <p:nvPr>
            <p:ph idx="1"/>
          </p:nvPr>
        </p:nvSpPr>
        <p:spPr>
          <a:xfrm>
            <a:off x="103239" y="1002323"/>
            <a:ext cx="8937522" cy="4731963"/>
          </a:xfrm>
        </p:spPr>
        <p:txBody>
          <a:bodyPr>
            <a:normAutofit fontScale="92500" lnSpcReduction="20000"/>
          </a:bodyPr>
          <a:lstStyle/>
          <a:p>
            <a:pPr marL="0" indent="0" algn="ctr">
              <a:buNone/>
            </a:pPr>
            <a:r>
              <a:rPr lang="en-US" dirty="0"/>
              <a:t>You are testing to see if there is a relationship between having a college degree and the likelihood of voting in the next election. You take a sample of registered voters and find 75% of those with a college degree plan to vote in the next election. What is the value of the population parameter for this problem?</a:t>
            </a:r>
          </a:p>
          <a:p>
            <a:pPr marL="914400" lvl="1" indent="-514350">
              <a:buAutoNum type="alphaUcPeriod"/>
            </a:pPr>
            <a:r>
              <a:rPr lang="en-US" sz="3200" b="1" dirty="0"/>
              <a:t>0%</a:t>
            </a:r>
          </a:p>
          <a:p>
            <a:pPr marL="914400" lvl="1" indent="-514350">
              <a:buAutoNum type="alphaUcPeriod"/>
            </a:pPr>
            <a:r>
              <a:rPr lang="en-US" sz="3200" b="1" dirty="0"/>
              <a:t>50%</a:t>
            </a:r>
          </a:p>
          <a:p>
            <a:pPr marL="914400" lvl="1" indent="-514350">
              <a:buAutoNum type="alphaUcPeriod"/>
            </a:pPr>
            <a:r>
              <a:rPr lang="en-US" sz="3200" b="1" dirty="0"/>
              <a:t>75%</a:t>
            </a:r>
          </a:p>
          <a:p>
            <a:pPr marL="914400" lvl="1" indent="-514350">
              <a:buAutoNum type="alphaUcPeriod"/>
            </a:pPr>
            <a:r>
              <a:rPr lang="en-US" sz="3200" b="1" dirty="0"/>
              <a:t>100%</a:t>
            </a:r>
          </a:p>
          <a:p>
            <a:pPr marL="914400" lvl="1" indent="-514350">
              <a:buAutoNum type="alphaUcPeriod"/>
            </a:pPr>
            <a:r>
              <a:rPr lang="en-US" sz="3200" b="1" dirty="0"/>
              <a:t>Unknown</a:t>
            </a:r>
          </a:p>
        </p:txBody>
      </p:sp>
    </p:spTree>
    <p:extLst>
      <p:ext uri="{BB962C8B-B14F-4D97-AF65-F5344CB8AC3E}">
        <p14:creationId xmlns:p14="http://schemas.microsoft.com/office/powerpoint/2010/main" val="258789444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7250"/>
            <a:ext cx="9252154" cy="915694"/>
          </a:xfrm>
        </p:spPr>
        <p:txBody>
          <a:bodyPr>
            <a:noAutofit/>
          </a:bodyPr>
          <a:lstStyle/>
          <a:p>
            <a:r>
              <a:rPr lang="en-US" sz="3600" dirty="0"/>
              <a:t>First question: is linear relationship appropriate?</a:t>
            </a:r>
          </a:p>
        </p:txBody>
      </p:sp>
      <p:sp>
        <p:nvSpPr>
          <p:cNvPr id="3" name="Content Placeholder 2"/>
          <p:cNvSpPr>
            <a:spLocks noGrp="1"/>
          </p:cNvSpPr>
          <p:nvPr>
            <p:ph idx="1"/>
          </p:nvPr>
        </p:nvSpPr>
        <p:spPr>
          <a:xfrm>
            <a:off x="457200" y="875449"/>
            <a:ext cx="8229600" cy="4237206"/>
          </a:xfrm>
        </p:spPr>
        <p:txBody>
          <a:bodyPr>
            <a:normAutofit/>
          </a:bodyPr>
          <a:lstStyle/>
          <a:p>
            <a:r>
              <a:rPr lang="en-US" sz="2400" dirty="0"/>
              <a:t>Scatterplot of top 100-grossing movies (domestically) of 2014, Total Gross vs. Opening Weekend (both in dollars per theater)</a:t>
            </a:r>
          </a:p>
          <a:p>
            <a:pPr marL="457200" lvl="1" indent="0">
              <a:buNone/>
            </a:pPr>
            <a:endParaRPr lang="en-US" dirty="0"/>
          </a:p>
        </p:txBody>
      </p:sp>
      <p:pic>
        <p:nvPicPr>
          <p:cNvPr id="5" name="Picture 4"/>
          <p:cNvPicPr>
            <a:picLocks noChangeAspect="1"/>
          </p:cNvPicPr>
          <p:nvPr/>
        </p:nvPicPr>
        <p:blipFill>
          <a:blip r:embed="rId4"/>
          <a:stretch>
            <a:fillRect/>
          </a:stretch>
        </p:blipFill>
        <p:spPr>
          <a:xfrm>
            <a:off x="1699723" y="1975499"/>
            <a:ext cx="5852708" cy="3806013"/>
          </a:xfrm>
          <a:prstGeom prst="rect">
            <a:avLst/>
          </a:prstGeom>
        </p:spPr>
      </p:pic>
      <p:sp>
        <p:nvSpPr>
          <p:cNvPr id="4" name="TextBox 3"/>
          <p:cNvSpPr txBox="1"/>
          <p:nvPr/>
        </p:nvSpPr>
        <p:spPr>
          <a:xfrm>
            <a:off x="5864469" y="5816681"/>
            <a:ext cx="3279531" cy="707886"/>
          </a:xfrm>
          <a:prstGeom prst="rect">
            <a:avLst/>
          </a:prstGeom>
          <a:noFill/>
        </p:spPr>
        <p:txBody>
          <a:bodyPr wrap="square" rtlCol="0">
            <a:spAutoFit/>
          </a:bodyPr>
          <a:lstStyle/>
          <a:p>
            <a:r>
              <a:rPr lang="en-US" sz="1000" dirty="0"/>
              <a:t>Scatterplot description: A general trend where as the amount a movie makes per theater on opening weekend (x-axis) increases, so does the amount a movie makes gross overall per theater (y-axis)</a:t>
            </a:r>
          </a:p>
        </p:txBody>
      </p:sp>
    </p:spTree>
    <p:extLst>
      <p:ext uri="{BB962C8B-B14F-4D97-AF65-F5344CB8AC3E}">
        <p14:creationId xmlns:p14="http://schemas.microsoft.com/office/powerpoint/2010/main" val="343654216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7018"/>
            <a:ext cx="9252154" cy="915694"/>
          </a:xfrm>
        </p:spPr>
        <p:txBody>
          <a:bodyPr>
            <a:noAutofit/>
          </a:bodyPr>
          <a:lstStyle/>
          <a:p>
            <a:r>
              <a:rPr lang="en-US" sz="3600" dirty="0"/>
              <a:t>Next question: what’s the best line?</a:t>
            </a:r>
          </a:p>
        </p:txBody>
      </p:sp>
      <p:sp>
        <p:nvSpPr>
          <p:cNvPr id="3" name="Content Placeholder 2"/>
          <p:cNvSpPr>
            <a:spLocks noGrp="1"/>
          </p:cNvSpPr>
          <p:nvPr>
            <p:ph idx="1"/>
          </p:nvPr>
        </p:nvSpPr>
        <p:spPr>
          <a:xfrm>
            <a:off x="457200" y="855217"/>
            <a:ext cx="8229600" cy="4237206"/>
          </a:xfrm>
        </p:spPr>
        <p:txBody>
          <a:bodyPr>
            <a:normAutofit/>
          </a:bodyPr>
          <a:lstStyle/>
          <a:p>
            <a:r>
              <a:rPr lang="en-US" sz="2400" dirty="0"/>
              <a:t>Scatterplot of top 100-grossing movies (domestically) of 2014, Total Gross vs. Opening Weekend</a:t>
            </a:r>
          </a:p>
          <a:p>
            <a:pPr marL="457200" lvl="1" indent="0">
              <a:buNone/>
            </a:pPr>
            <a:endParaRPr lang="en-US" dirty="0"/>
          </a:p>
        </p:txBody>
      </p:sp>
      <p:pic>
        <p:nvPicPr>
          <p:cNvPr id="5" name="Picture 4"/>
          <p:cNvPicPr>
            <a:picLocks noChangeAspect="1"/>
          </p:cNvPicPr>
          <p:nvPr/>
        </p:nvPicPr>
        <p:blipFill>
          <a:blip r:embed="rId4"/>
          <a:stretch>
            <a:fillRect/>
          </a:stretch>
        </p:blipFill>
        <p:spPr>
          <a:xfrm>
            <a:off x="1699723" y="1847112"/>
            <a:ext cx="5852708" cy="3806013"/>
          </a:xfrm>
          <a:prstGeom prst="rect">
            <a:avLst/>
          </a:prstGeom>
        </p:spPr>
      </p:pic>
      <p:cxnSp>
        <p:nvCxnSpPr>
          <p:cNvPr id="6" name="Straight Connector 5"/>
          <p:cNvCxnSpPr/>
          <p:nvPr/>
        </p:nvCxnSpPr>
        <p:spPr>
          <a:xfrm flipH="1">
            <a:off x="2723536" y="1994596"/>
            <a:ext cx="4395019" cy="2989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2723536" y="1994596"/>
            <a:ext cx="1268361" cy="29890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23537" y="4324841"/>
            <a:ext cx="4411652" cy="6587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2723538" y="1994596"/>
            <a:ext cx="3913236" cy="2949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7AD2F89-2CBC-4828-8658-9F88BFF3299E}"/>
              </a:ext>
            </a:extLst>
          </p:cNvPr>
          <p:cNvCxnSpPr>
            <a:cxnSpLocks/>
          </p:cNvCxnSpPr>
          <p:nvPr/>
        </p:nvCxnSpPr>
        <p:spPr>
          <a:xfrm flipH="1">
            <a:off x="2740170" y="3447162"/>
            <a:ext cx="439501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64469" y="5816681"/>
            <a:ext cx="3279531" cy="707886"/>
          </a:xfrm>
          <a:prstGeom prst="rect">
            <a:avLst/>
          </a:prstGeom>
          <a:noFill/>
        </p:spPr>
        <p:txBody>
          <a:bodyPr wrap="square" rtlCol="0">
            <a:spAutoFit/>
          </a:bodyPr>
          <a:lstStyle/>
          <a:p>
            <a:r>
              <a:rPr lang="en-US" sz="1000" dirty="0"/>
              <a:t>Scatterplot description: A general trend where as the amount a movie makes per theater on opening weekend (x-axis) increases, so does the amount a movie makes gross overall per theater (y-axis)</a:t>
            </a:r>
          </a:p>
        </p:txBody>
      </p:sp>
    </p:spTree>
    <p:extLst>
      <p:ext uri="{BB962C8B-B14F-4D97-AF65-F5344CB8AC3E}">
        <p14:creationId xmlns:p14="http://schemas.microsoft.com/office/powerpoint/2010/main" val="982970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88952"/>
            <a:ext cx="9252154" cy="915694"/>
          </a:xfrm>
        </p:spPr>
        <p:txBody>
          <a:bodyPr>
            <a:noAutofit/>
          </a:bodyPr>
          <a:lstStyle/>
          <a:p>
            <a:r>
              <a:rPr lang="en-US" sz="3600" dirty="0"/>
              <a:t>Next question: what’s the best line?</a:t>
            </a:r>
          </a:p>
        </p:txBody>
      </p:sp>
      <p:sp>
        <p:nvSpPr>
          <p:cNvPr id="3" name="Content Placeholder 2"/>
          <p:cNvSpPr>
            <a:spLocks noGrp="1"/>
          </p:cNvSpPr>
          <p:nvPr>
            <p:ph idx="1"/>
          </p:nvPr>
        </p:nvSpPr>
        <p:spPr>
          <a:xfrm>
            <a:off x="457200" y="927151"/>
            <a:ext cx="8229600" cy="4237206"/>
          </a:xfrm>
        </p:spPr>
        <p:txBody>
          <a:bodyPr>
            <a:normAutofit/>
          </a:bodyPr>
          <a:lstStyle/>
          <a:p>
            <a:r>
              <a:rPr lang="en-US" sz="2400" dirty="0"/>
              <a:t>Note: points do </a:t>
            </a:r>
            <a:r>
              <a:rPr lang="en-US" sz="2400" i="1" dirty="0"/>
              <a:t>not</a:t>
            </a:r>
            <a:r>
              <a:rPr lang="en-US" sz="2400" dirty="0"/>
              <a:t> lie on line</a:t>
            </a:r>
          </a:p>
          <a:p>
            <a:r>
              <a:rPr lang="en-US" sz="2400" dirty="0"/>
              <a:t>So, how do we choose this line?</a:t>
            </a:r>
          </a:p>
          <a:p>
            <a:pPr marL="457200" lvl="1" indent="0">
              <a:buNone/>
            </a:pPr>
            <a:endParaRPr lang="en-US" dirty="0"/>
          </a:p>
        </p:txBody>
      </p:sp>
      <p:pic>
        <p:nvPicPr>
          <p:cNvPr id="5" name="Picture 4"/>
          <p:cNvPicPr>
            <a:picLocks noChangeAspect="1"/>
          </p:cNvPicPr>
          <p:nvPr/>
        </p:nvPicPr>
        <p:blipFill>
          <a:blip r:embed="rId4"/>
          <a:stretch>
            <a:fillRect/>
          </a:stretch>
        </p:blipFill>
        <p:spPr>
          <a:xfrm>
            <a:off x="1699723" y="1919046"/>
            <a:ext cx="5852708" cy="3806013"/>
          </a:xfrm>
          <a:prstGeom prst="rect">
            <a:avLst/>
          </a:prstGeom>
        </p:spPr>
      </p:pic>
      <p:cxnSp>
        <p:nvCxnSpPr>
          <p:cNvPr id="12" name="Straight Connector 11"/>
          <p:cNvCxnSpPr/>
          <p:nvPr/>
        </p:nvCxnSpPr>
        <p:spPr>
          <a:xfrm flipH="1">
            <a:off x="2723538" y="2066530"/>
            <a:ext cx="4001727" cy="29498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020409" y="5743318"/>
            <a:ext cx="4299438" cy="707886"/>
          </a:xfrm>
          <a:prstGeom prst="rect">
            <a:avLst/>
          </a:prstGeom>
          <a:noFill/>
        </p:spPr>
        <p:txBody>
          <a:bodyPr wrap="square" rtlCol="0">
            <a:spAutoFit/>
          </a:bodyPr>
          <a:lstStyle/>
          <a:p>
            <a:r>
              <a:rPr lang="en-US" sz="1000" dirty="0"/>
              <a:t>Scatterplot description: A general trend where as the amount a movie makes per theater on opening weekend (x-axis) increases, so does the amount a movie makes gross overall per theater (y-axis). A best-fit line has been added through the points.</a:t>
            </a:r>
          </a:p>
        </p:txBody>
      </p:sp>
    </p:spTree>
    <p:extLst>
      <p:ext uri="{BB962C8B-B14F-4D97-AF65-F5344CB8AC3E}">
        <p14:creationId xmlns:p14="http://schemas.microsoft.com/office/powerpoint/2010/main" val="115830783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30" y="48116"/>
            <a:ext cx="9252154" cy="915694"/>
          </a:xfrm>
        </p:spPr>
        <p:txBody>
          <a:bodyPr>
            <a:noAutofit/>
          </a:bodyPr>
          <a:lstStyle/>
          <a:p>
            <a:r>
              <a:rPr lang="en-US" sz="3600" dirty="0"/>
              <a:t>Next question: what’s the best line?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240" y="764587"/>
                <a:ext cx="8450826" cy="4796979"/>
              </a:xfrm>
            </p:spPr>
            <p:txBody>
              <a:bodyPr>
                <a:normAutofit/>
              </a:bodyPr>
              <a:lstStyle/>
              <a:p>
                <a:r>
                  <a:rPr lang="en-US" sz="2400" dirty="0"/>
                  <a:t>A residual for a specific point </a:t>
                </a:r>
                <a14:m>
                  <m:oMath xmlns:m="http://schemas.openxmlformats.org/officeDocument/2006/math">
                    <m:r>
                      <a:rPr lang="en-US" sz="2400" i="1">
                        <a:latin typeface="Cambria Math" panose="02040503050406030204" pitchFamily="18" charset="0"/>
                      </a:rPr>
                      <m:t>𝑖</m:t>
                    </m:r>
                  </m:oMath>
                </a14:m>
                <a:r>
                  <a:rPr lang="en-US" sz="2400" dirty="0"/>
                  <a:t> is also called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rPr>
                          <m:t>𝑖</m:t>
                        </m:r>
                      </m:sub>
                    </m:sSub>
                  </m:oMath>
                </a14:m>
                <a:r>
                  <a:rPr lang="en-US" sz="2400" dirty="0"/>
                  <a:t> (or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m:t>
                        </m:r>
                      </m:sub>
                    </m:sSub>
                    <m:r>
                      <a:rPr lang="en-US" sz="2400" i="1">
                        <a:latin typeface="Cambria Math" panose="02040503050406030204" pitchFamily="18" charset="0"/>
                      </a:rPr>
                      <m:t>,</m:t>
                    </m:r>
                  </m:oMath>
                </a14:m>
                <a:r>
                  <a:rPr lang="en-US" sz="2400" dirty="0"/>
                  <a:t> the estimate of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ea typeface="Cambria Math" panose="02040503050406030204" pitchFamily="18" charset="0"/>
                          </a:rPr>
                          <m:t>𝑖</m:t>
                        </m:r>
                      </m:sub>
                    </m:sSub>
                  </m:oMath>
                </a14:m>
                <a:r>
                  <a:rPr lang="en-US" sz="2400" dirty="0"/>
                  <a:t>):</a:t>
                </a: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e>
                      </m:acc>
                    </m:oMath>
                  </m:oMathPara>
                </a14:m>
                <a:endParaRPr lang="en-US" sz="2400" dirty="0"/>
              </a:p>
              <a:p>
                <a:r>
                  <a:rPr lang="en-US" sz="2400" dirty="0"/>
                  <a:t>What does it mean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m:t>
                        </m:r>
                      </m:sub>
                    </m:sSub>
                  </m:oMath>
                </a14:m>
                <a:r>
                  <a:rPr lang="en-US" sz="2400" dirty="0"/>
                  <a:t> is negative? Positive?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240" y="764587"/>
                <a:ext cx="8450826" cy="4796979"/>
              </a:xfrm>
              <a:blipFill>
                <a:blip r:embed="rId5"/>
                <a:stretch>
                  <a:fillRect l="-937" t="-1017"/>
                </a:stretch>
              </a:blipFill>
            </p:spPr>
            <p:txBody>
              <a:bodyPr/>
              <a:lstStyle/>
              <a:p>
                <a:r>
                  <a:rPr lang="en-US">
                    <a:noFill/>
                  </a:rPr>
                  <a:t> </a:t>
                </a:r>
              </a:p>
            </p:txBody>
          </p:sp>
        </mc:Fallback>
      </mc:AlternateContent>
      <p:pic>
        <p:nvPicPr>
          <p:cNvPr id="4" name="Picture 3"/>
          <p:cNvPicPr>
            <a:picLocks noChangeAspect="1"/>
          </p:cNvPicPr>
          <p:nvPr/>
        </p:nvPicPr>
        <p:blipFill rotWithShape="1">
          <a:blip r:embed="rId6"/>
          <a:srcRect t="9701" r="4114" b="1714"/>
          <a:stretch/>
        </p:blipFill>
        <p:spPr>
          <a:xfrm>
            <a:off x="4862522" y="2318548"/>
            <a:ext cx="4124634" cy="3810581"/>
          </a:xfrm>
          <a:prstGeom prst="rect">
            <a:avLst/>
          </a:prstGeom>
        </p:spPr>
      </p:pic>
      <p:pic>
        <p:nvPicPr>
          <p:cNvPr id="5" name="Picture 4"/>
          <p:cNvPicPr>
            <a:picLocks noChangeAspect="1"/>
          </p:cNvPicPr>
          <p:nvPr/>
        </p:nvPicPr>
        <p:blipFill rotWithShape="1">
          <a:blip r:embed="rId7"/>
          <a:srcRect t="10013" r="4301" b="2514"/>
          <a:stretch/>
        </p:blipFill>
        <p:spPr>
          <a:xfrm>
            <a:off x="79130" y="2330831"/>
            <a:ext cx="4171653" cy="381304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07284" y="4152846"/>
                <a:ext cx="648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07284" y="4152846"/>
                <a:ext cx="648929" cy="369332"/>
              </a:xfrm>
              <a:prstGeom prst="rect">
                <a:avLst/>
              </a:prstGeom>
              <a:blipFill>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901919" y="3755402"/>
                <a:ext cx="5506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901919" y="3755402"/>
                <a:ext cx="550606" cy="369332"/>
              </a:xfrm>
              <a:prstGeom prst="rect">
                <a:avLst/>
              </a:prstGeom>
              <a:blipFill>
                <a:blip r:embed="rId9"/>
                <a:stretch>
                  <a:fillRect t="-6557" r="-19780" b="-6557"/>
                </a:stretch>
              </a:blipFill>
            </p:spPr>
            <p:txBody>
              <a:bodyPr/>
              <a:lstStyle/>
              <a:p>
                <a:r>
                  <a:rPr lang="en-US">
                    <a:noFill/>
                  </a:rPr>
                  <a:t> </a:t>
                </a:r>
              </a:p>
            </p:txBody>
          </p:sp>
        </mc:Fallback>
      </mc:AlternateContent>
      <p:cxnSp>
        <p:nvCxnSpPr>
          <p:cNvPr id="9" name="Straight Arrow Connector 8"/>
          <p:cNvCxnSpPr/>
          <p:nvPr/>
        </p:nvCxnSpPr>
        <p:spPr>
          <a:xfrm flipH="1">
            <a:off x="6924839" y="3976176"/>
            <a:ext cx="1080319" cy="120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924840" y="4345508"/>
            <a:ext cx="1080318" cy="92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77008" y="6077982"/>
            <a:ext cx="3349869" cy="400110"/>
          </a:xfrm>
          <a:prstGeom prst="rect">
            <a:avLst/>
          </a:prstGeom>
          <a:solidFill>
            <a:schemeClr val="bg1"/>
          </a:solidFill>
        </p:spPr>
        <p:txBody>
          <a:bodyPr wrap="square" rtlCol="0">
            <a:spAutoFit/>
          </a:bodyPr>
          <a:lstStyle/>
          <a:p>
            <a:r>
              <a:rPr lang="en-US" sz="1000" dirty="0"/>
              <a:t>A picture of a scatterplot with points above and below a trend line</a:t>
            </a:r>
          </a:p>
        </p:txBody>
      </p:sp>
      <p:sp>
        <p:nvSpPr>
          <p:cNvPr id="11" name="TextBox 10"/>
          <p:cNvSpPr txBox="1"/>
          <p:nvPr/>
        </p:nvSpPr>
        <p:spPr>
          <a:xfrm>
            <a:off x="5524829" y="6037452"/>
            <a:ext cx="3349869" cy="553998"/>
          </a:xfrm>
          <a:prstGeom prst="rect">
            <a:avLst/>
          </a:prstGeom>
          <a:solidFill>
            <a:schemeClr val="bg1"/>
          </a:solidFill>
        </p:spPr>
        <p:txBody>
          <a:bodyPr wrap="square" rtlCol="0">
            <a:spAutoFit/>
          </a:bodyPr>
          <a:lstStyle/>
          <a:p>
            <a:r>
              <a:rPr lang="en-US" sz="1000" dirty="0"/>
              <a:t>A picture of a scatterplot with points above and below a trend line, with lines drawn from the point to the trend line to illustrate the error in the prediction</a:t>
            </a:r>
          </a:p>
        </p:txBody>
      </p:sp>
    </p:spTree>
    <p:extLst>
      <p:ext uri="{BB962C8B-B14F-4D97-AF65-F5344CB8AC3E}">
        <p14:creationId xmlns:p14="http://schemas.microsoft.com/office/powerpoint/2010/main" val="37246618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52154" cy="915694"/>
          </a:xfrm>
        </p:spPr>
        <p:txBody>
          <a:bodyPr>
            <a:noAutofit/>
          </a:bodyPr>
          <a:lstStyle/>
          <a:p>
            <a:r>
              <a:rPr lang="en-US" sz="3600" dirty="0"/>
              <a:t>Next question: what’s the best line?</a:t>
            </a:r>
          </a:p>
        </p:txBody>
      </p:sp>
      <p:sp>
        <p:nvSpPr>
          <p:cNvPr id="3" name="Content Placeholder 2"/>
          <p:cNvSpPr>
            <a:spLocks noGrp="1"/>
          </p:cNvSpPr>
          <p:nvPr>
            <p:ph idx="1"/>
          </p:nvPr>
        </p:nvSpPr>
        <p:spPr>
          <a:xfrm>
            <a:off x="457200" y="916856"/>
            <a:ext cx="8450826" cy="4796979"/>
          </a:xfrm>
        </p:spPr>
        <p:txBody>
          <a:bodyPr>
            <a:normAutofit/>
          </a:bodyPr>
          <a:lstStyle/>
          <a:p>
            <a:r>
              <a:rPr lang="en-US" sz="2400" dirty="0"/>
              <a:t>Because errors have a lot of extremely helpful statistical properties, residual analysis is a major research area</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So, can we just minimize errors, then?</a:t>
            </a:r>
          </a:p>
        </p:txBody>
      </p:sp>
      <p:pic>
        <p:nvPicPr>
          <p:cNvPr id="4" name="Picture 3"/>
          <p:cNvPicPr>
            <a:picLocks noChangeAspect="1"/>
          </p:cNvPicPr>
          <p:nvPr/>
        </p:nvPicPr>
        <p:blipFill>
          <a:blip r:embed="rId5"/>
          <a:stretch>
            <a:fillRect/>
          </a:stretch>
        </p:blipFill>
        <p:spPr>
          <a:xfrm>
            <a:off x="155459" y="2260710"/>
            <a:ext cx="4263723" cy="2772697"/>
          </a:xfrm>
          <a:prstGeom prst="rect">
            <a:avLst/>
          </a:prstGeom>
        </p:spPr>
      </p:pic>
      <p:cxnSp>
        <p:nvCxnSpPr>
          <p:cNvPr id="5" name="Straight Connector 4"/>
          <p:cNvCxnSpPr/>
          <p:nvPr/>
        </p:nvCxnSpPr>
        <p:spPr>
          <a:xfrm flipH="1">
            <a:off x="905587" y="2408194"/>
            <a:ext cx="924232" cy="21139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a:stretch>
            <a:fillRect/>
          </a:stretch>
        </p:blipFill>
        <p:spPr>
          <a:xfrm>
            <a:off x="4644303" y="2260710"/>
            <a:ext cx="4263723" cy="2772697"/>
          </a:xfrm>
          <a:prstGeom prst="rect">
            <a:avLst/>
          </a:prstGeom>
        </p:spPr>
      </p:pic>
      <p:sp>
        <p:nvSpPr>
          <p:cNvPr id="13" name="TextBox 12"/>
          <p:cNvSpPr txBox="1"/>
          <p:nvPr/>
        </p:nvSpPr>
        <p:spPr>
          <a:xfrm>
            <a:off x="905587" y="1837924"/>
            <a:ext cx="2959509" cy="369332"/>
          </a:xfrm>
          <a:prstGeom prst="rect">
            <a:avLst/>
          </a:prstGeom>
          <a:noFill/>
        </p:spPr>
        <p:txBody>
          <a:bodyPr wrap="square" rtlCol="0">
            <a:spAutoFit/>
          </a:bodyPr>
          <a:lstStyle/>
          <a:p>
            <a:r>
              <a:rPr lang="en-US" dirty="0"/>
              <a:t>Compare errors here:</a:t>
            </a:r>
          </a:p>
        </p:txBody>
      </p:sp>
      <p:sp>
        <p:nvSpPr>
          <p:cNvPr id="14" name="TextBox 13"/>
          <p:cNvSpPr txBox="1"/>
          <p:nvPr/>
        </p:nvSpPr>
        <p:spPr>
          <a:xfrm>
            <a:off x="4644303" y="1805658"/>
            <a:ext cx="2959509" cy="369332"/>
          </a:xfrm>
          <a:prstGeom prst="rect">
            <a:avLst/>
          </a:prstGeom>
          <a:noFill/>
        </p:spPr>
        <p:txBody>
          <a:bodyPr wrap="square" rtlCol="0">
            <a:spAutoFit/>
          </a:bodyPr>
          <a:lstStyle/>
          <a:p>
            <a:r>
              <a:rPr lang="en-US" dirty="0"/>
              <a:t>To errors here:</a:t>
            </a:r>
          </a:p>
        </p:txBody>
      </p:sp>
      <p:cxnSp>
        <p:nvCxnSpPr>
          <p:cNvPr id="15" name="Straight Connector 14"/>
          <p:cNvCxnSpPr/>
          <p:nvPr/>
        </p:nvCxnSpPr>
        <p:spPr>
          <a:xfrm flipH="1">
            <a:off x="5413678" y="2408194"/>
            <a:ext cx="2787444" cy="21139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56478" y="5016968"/>
            <a:ext cx="4501661" cy="246221"/>
          </a:xfrm>
          <a:prstGeom prst="rect">
            <a:avLst/>
          </a:prstGeom>
          <a:solidFill>
            <a:schemeClr val="bg1"/>
          </a:solidFill>
        </p:spPr>
        <p:txBody>
          <a:bodyPr wrap="square" rtlCol="0">
            <a:spAutoFit/>
          </a:bodyPr>
          <a:lstStyle/>
          <a:p>
            <a:r>
              <a:rPr lang="en-US" sz="1000" dirty="0"/>
              <a:t>A picture of a scatterplot with a trend line completely to the left of all data points</a:t>
            </a:r>
          </a:p>
        </p:txBody>
      </p:sp>
      <p:sp>
        <p:nvSpPr>
          <p:cNvPr id="12" name="TextBox 11"/>
          <p:cNvSpPr txBox="1"/>
          <p:nvPr/>
        </p:nvSpPr>
        <p:spPr>
          <a:xfrm>
            <a:off x="4644303" y="5015806"/>
            <a:ext cx="4501661" cy="246221"/>
          </a:xfrm>
          <a:prstGeom prst="rect">
            <a:avLst/>
          </a:prstGeom>
          <a:solidFill>
            <a:schemeClr val="bg1"/>
          </a:solidFill>
        </p:spPr>
        <p:txBody>
          <a:bodyPr wrap="square" rtlCol="0">
            <a:spAutoFit/>
          </a:bodyPr>
          <a:lstStyle/>
          <a:p>
            <a:r>
              <a:rPr lang="en-US" sz="1000" dirty="0"/>
              <a:t>A picture of a scatterplot with a trend line going straight through all data points</a:t>
            </a:r>
          </a:p>
        </p:txBody>
      </p:sp>
    </p:spTree>
    <p:extLst>
      <p:ext uri="{BB962C8B-B14F-4D97-AF65-F5344CB8AC3E}">
        <p14:creationId xmlns:p14="http://schemas.microsoft.com/office/powerpoint/2010/main" val="1806723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915" y="0"/>
            <a:ext cx="8229600" cy="1143000"/>
          </a:xfrm>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1319" y="957834"/>
                <a:ext cx="8472196" cy="4905092"/>
              </a:xfrm>
            </p:spPr>
            <p:txBody>
              <a:bodyPr>
                <a:normAutofit fontScale="85000" lnSpcReduction="20000"/>
              </a:bodyPr>
              <a:lstStyle/>
              <a:p>
                <a:r>
                  <a:rPr lang="en-US" dirty="0"/>
                  <a:t>How do we get line? </a:t>
                </a:r>
                <a:r>
                  <a:rPr lang="en-US" i="1" dirty="0"/>
                  <a:t>Minimize squared errors</a:t>
                </a:r>
              </a:p>
              <a:p>
                <a:pPr lvl="1"/>
                <a:r>
                  <a:rPr lang="en-US" dirty="0"/>
                  <a:t>“Method of Least Squares”</a:t>
                </a:r>
              </a:p>
              <a:p>
                <a:pPr lvl="1"/>
                <a14:m>
                  <m:oMath xmlns:m="http://schemas.openxmlformats.org/officeDocument/2006/math">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min</m:t>
                        </m:r>
                      </m:fName>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b="0"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2</m:t>
                                </m:r>
                              </m:sup>
                            </m:sSubSup>
                          </m:e>
                        </m:nary>
                      </m:e>
                    </m:func>
                  </m:oMath>
                </a14:m>
                <a:endParaRPr lang="en-US" dirty="0"/>
              </a:p>
              <a:p>
                <a:pPr marL="0" indent="0">
                  <a:buNone/>
                </a:pPr>
                <a:r>
                  <a:rPr lang="en-US" dirty="0"/>
                  <a:t>Some things (mostly notation and vocabulary) used for both linear regression and other methods:</a:t>
                </a:r>
              </a:p>
              <a:p>
                <a:pPr lvl="1"/>
                <a:r>
                  <a:rPr lang="en-US" dirty="0"/>
                  <a:t>Variables</a:t>
                </a:r>
              </a:p>
              <a:p>
                <a:pPr lvl="2"/>
                <a:r>
                  <a:rPr lang="en-US" dirty="0"/>
                  <a:t>Predictor/Response</a:t>
                </a:r>
              </a:p>
              <a:p>
                <a:pPr lvl="2"/>
                <a:r>
                  <a:rPr lang="en-US" dirty="0"/>
                  <a:t>Quantitative (also called numerical)</a:t>
                </a:r>
              </a:p>
              <a:p>
                <a:pPr lvl="2"/>
                <a:r>
                  <a:rPr lang="en-US" dirty="0"/>
                  <a:t>Qualitative (also called categorical)</a:t>
                </a:r>
              </a:p>
              <a:p>
                <a:pPr lvl="1"/>
                <a:r>
                  <a:rPr lang="en-US" dirty="0"/>
                  <a:t>Statistical notation</a:t>
                </a:r>
              </a:p>
              <a:p>
                <a:pPr lvl="2"/>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predicted value of </a:t>
                </a:r>
                <a14:m>
                  <m:oMath xmlns:m="http://schemas.openxmlformats.org/officeDocument/2006/math">
                    <m:r>
                      <a:rPr lang="en-US" i="1">
                        <a:latin typeface="Cambria Math" panose="02040503050406030204" pitchFamily="18" charset="0"/>
                      </a:rPr>
                      <m:t>𝑦</m:t>
                    </m:r>
                  </m:oMath>
                </a14:m>
                <a:endParaRPr lang="en-US" dirty="0"/>
              </a:p>
              <a:p>
                <a:pPr lvl="2"/>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oMath>
                </a14:m>
                <a:r>
                  <a:rPr lang="en-US" dirty="0"/>
                  <a:t>: predicted value of </a:t>
                </a:r>
                <a14:m>
                  <m:oMath xmlns:m="http://schemas.openxmlformats.org/officeDocument/2006/math">
                    <m:r>
                      <a:rPr lang="en-US" i="1">
                        <a:latin typeface="Cambria Math" panose="02040503050406030204" pitchFamily="18" charset="0"/>
                      </a:rPr>
                      <m:t>𝑖</m:t>
                    </m:r>
                  </m:oMath>
                </a14:m>
                <a:r>
                  <a:rPr lang="en-US" dirty="0" err="1"/>
                  <a:t>th</a:t>
                </a:r>
                <a:r>
                  <a:rPr lang="en-US" dirty="0"/>
                  <a:t> observation of </a:t>
                </a:r>
                <a14:m>
                  <m:oMath xmlns:m="http://schemas.openxmlformats.org/officeDocument/2006/math">
                    <m:r>
                      <a:rPr lang="en-US" i="1">
                        <a:latin typeface="Cambria Math" panose="02040503050406030204" pitchFamily="18" charset="0"/>
                      </a:rPr>
                      <m:t>𝑦</m:t>
                    </m:r>
                  </m:oMath>
                </a14:m>
                <a:endParaRPr lang="en-US" dirty="0"/>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dirty="0"/>
                  <a:t>: error associated with </a:t>
                </a:r>
                <a14:m>
                  <m:oMath xmlns:m="http://schemas.openxmlformats.org/officeDocument/2006/math">
                    <m:r>
                      <a:rPr lang="en-US" i="1">
                        <a:latin typeface="Cambria Math" panose="02040503050406030204" pitchFamily="18" charset="0"/>
                      </a:rPr>
                      <m:t>𝑖</m:t>
                    </m:r>
                  </m:oMath>
                </a14:m>
                <a:r>
                  <a:rPr lang="en-US" dirty="0" err="1"/>
                  <a:t>th</a:t>
                </a:r>
                <a:r>
                  <a:rPr lang="en-US" dirty="0"/>
                  <a:t> observation </a:t>
                </a:r>
              </a:p>
              <a:p>
                <a:pPr lvl="2"/>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oMath>
                </a14:m>
                <a:r>
                  <a:rPr lang="en-US" i="1" dirty="0"/>
                  <a:t>: </a:t>
                </a:r>
                <a:r>
                  <a:rPr lang="en-US" dirty="0"/>
                  <a:t>expected value of </a:t>
                </a:r>
                <a14:m>
                  <m:oMath xmlns:m="http://schemas.openxmlformats.org/officeDocument/2006/math">
                    <m:r>
                      <a:rPr lang="en-US" i="1" dirty="0" smtClean="0">
                        <a:latin typeface="Cambria Math" panose="02040503050406030204" pitchFamily="18" charset="0"/>
                      </a:rPr>
                      <m:t>𝑌</m:t>
                    </m:r>
                  </m:oMath>
                </a14:m>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𝑚𝑒𝑎𝑛</m:t>
                    </m:r>
                  </m:oMath>
                </a14:m>
                <a:r>
                  <a:rPr lang="en-US"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1319" y="957834"/>
                <a:ext cx="8472196" cy="4905092"/>
              </a:xfrm>
              <a:blipFill>
                <a:blip r:embed="rId4"/>
                <a:stretch>
                  <a:fillRect l="-1367" t="-2609" b="-1366"/>
                </a:stretch>
              </a:blipFill>
            </p:spPr>
            <p:txBody>
              <a:bodyPr/>
              <a:lstStyle/>
              <a:p>
                <a:r>
                  <a:rPr lang="en-US">
                    <a:noFill/>
                  </a:rPr>
                  <a:t> </a:t>
                </a:r>
              </a:p>
            </p:txBody>
          </p:sp>
        </mc:Fallback>
      </mc:AlternateContent>
    </p:spTree>
    <p:extLst>
      <p:ext uri="{BB962C8B-B14F-4D97-AF65-F5344CB8AC3E}">
        <p14:creationId xmlns:p14="http://schemas.microsoft.com/office/powerpoint/2010/main" val="3817090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FDC6-33CA-4937-96C9-7B26329EFD2F}"/>
              </a:ext>
            </a:extLst>
          </p:cNvPr>
          <p:cNvSpPr>
            <a:spLocks noGrp="1"/>
          </p:cNvSpPr>
          <p:nvPr>
            <p:ph type="title"/>
          </p:nvPr>
        </p:nvSpPr>
        <p:spPr>
          <a:xfrm>
            <a:off x="480526" y="0"/>
            <a:ext cx="8229600" cy="1143000"/>
          </a:xfrm>
        </p:spPr>
        <p:txBody>
          <a:bodyPr/>
          <a:lstStyle/>
          <a:p>
            <a:r>
              <a:rPr lang="en-US" dirty="0"/>
              <a:t>Assignment 1</a:t>
            </a:r>
          </a:p>
        </p:txBody>
      </p:sp>
      <p:sp>
        <p:nvSpPr>
          <p:cNvPr id="3" name="Content Placeholder 2">
            <a:extLst>
              <a:ext uri="{FF2B5EF4-FFF2-40B4-BE49-F238E27FC236}">
                <a16:creationId xmlns:a16="http://schemas.microsoft.com/office/drawing/2014/main" id="{E9238EEB-FF73-4F0B-B793-8A52DDFAAF0F}"/>
              </a:ext>
            </a:extLst>
          </p:cNvPr>
          <p:cNvSpPr>
            <a:spLocks noGrp="1"/>
          </p:cNvSpPr>
          <p:nvPr>
            <p:ph idx="1"/>
          </p:nvPr>
        </p:nvSpPr>
        <p:spPr>
          <a:xfrm>
            <a:off x="289248" y="1056323"/>
            <a:ext cx="8612155" cy="4872025"/>
          </a:xfrm>
        </p:spPr>
        <p:txBody>
          <a:bodyPr>
            <a:normAutofit lnSpcReduction="10000"/>
          </a:bodyPr>
          <a:lstStyle/>
          <a:p>
            <a:r>
              <a:rPr lang="en-US" dirty="0"/>
              <a:t>Up on Canvas; due Friday at 11:59 PM</a:t>
            </a:r>
          </a:p>
          <a:p>
            <a:pPr lvl="1"/>
            <a:r>
              <a:rPr lang="en-US" dirty="0"/>
              <a:t>Submit a Word or PDF file</a:t>
            </a:r>
          </a:p>
          <a:p>
            <a:pPr lvl="1"/>
            <a:r>
              <a:rPr lang="en-US" dirty="0"/>
              <a:t>Include R code</a:t>
            </a:r>
          </a:p>
          <a:p>
            <a:r>
              <a:rPr lang="en-US" dirty="0"/>
              <a:t>Yes, you may work with others; last question asks you to list anyone you worked with</a:t>
            </a:r>
          </a:p>
          <a:p>
            <a:r>
              <a:rPr lang="en-US" dirty="0"/>
              <a:t>Assignment 2 will be up on Friday as well, if you want to get started</a:t>
            </a:r>
          </a:p>
          <a:p>
            <a:pPr lvl="1"/>
            <a:r>
              <a:rPr lang="en-US" dirty="0"/>
              <a:t>First part: writing a function in R to play a game</a:t>
            </a:r>
          </a:p>
          <a:p>
            <a:pPr lvl="1"/>
            <a:r>
              <a:rPr lang="en-US" dirty="0"/>
              <a:t>Second part: brief introduction to running a regression in R</a:t>
            </a:r>
          </a:p>
        </p:txBody>
      </p:sp>
    </p:spTree>
    <p:extLst>
      <p:ext uri="{BB962C8B-B14F-4D97-AF65-F5344CB8AC3E}">
        <p14:creationId xmlns:p14="http://schemas.microsoft.com/office/powerpoint/2010/main" val="413988670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546"/>
            <a:ext cx="8229600" cy="1143000"/>
          </a:xfrm>
        </p:spPr>
        <p:txBody>
          <a:bodyPr/>
          <a:lstStyle/>
          <a:p>
            <a:r>
              <a:rPr lang="en-US" dirty="0"/>
              <a:t>Expected 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04546"/>
                <a:ext cx="8229600" cy="4525963"/>
              </a:xfrm>
            </p:spPr>
            <p:txBody>
              <a:bodyPr>
                <a:normAutofit fontScale="85000" lnSpcReduction="20000"/>
              </a:bodyPr>
              <a:lstStyle/>
              <a:p>
                <a:r>
                  <a:rPr lang="en-US" dirty="0"/>
                  <a:t>We noted on the previous slide that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oMath>
                </a14:m>
                <a:r>
                  <a:rPr lang="en-US" i="1" dirty="0"/>
                  <a:t>: </a:t>
                </a:r>
                <a:r>
                  <a:rPr lang="en-US" dirty="0"/>
                  <a:t>expected value of </a:t>
                </a:r>
                <a14:m>
                  <m:oMath xmlns:m="http://schemas.openxmlformats.org/officeDocument/2006/math">
                    <m:r>
                      <a:rPr lang="en-US" i="1" dirty="0" smtClean="0">
                        <a:latin typeface="Cambria Math" panose="02040503050406030204" pitchFamily="18" charset="0"/>
                      </a:rPr>
                      <m:t>𝑌</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r>
                      <a:rPr lang="en-US" i="1" dirty="0">
                        <a:latin typeface="Cambria Math" panose="02040503050406030204" pitchFamily="18" charset="0"/>
                      </a:rPr>
                      <m:t>𝑚𝑒𝑎𝑛</m:t>
                    </m:r>
                  </m:oMath>
                </a14:m>
                <a:r>
                  <a:rPr lang="en-US" i="1" dirty="0"/>
                  <a:t>)</a:t>
                </a:r>
              </a:p>
              <a:p>
                <a:pPr lvl="1"/>
                <a:r>
                  <a:rPr lang="en-US" dirty="0"/>
                  <a:t>Remember: capital </a:t>
                </a:r>
                <a14:m>
                  <m:oMath xmlns:m="http://schemas.openxmlformats.org/officeDocument/2006/math">
                    <m:r>
                      <a:rPr lang="en-US" i="1" dirty="0">
                        <a:latin typeface="Cambria Math" panose="02040503050406030204" pitchFamily="18" charset="0"/>
                      </a:rPr>
                      <m:t>𝑌</m:t>
                    </m:r>
                  </m:oMath>
                </a14:m>
                <a:r>
                  <a:rPr lang="en-US" dirty="0"/>
                  <a:t> -&gt; population</a:t>
                </a:r>
              </a:p>
              <a:p>
                <a:pPr lvl="1"/>
                <a:r>
                  <a:rPr lang="en-US" dirty="0"/>
                  <a:t>So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is our best guess for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oMath>
                </a14:m>
                <a:endParaRPr lang="en-US" dirty="0"/>
              </a:p>
              <a:p>
                <a:r>
                  <a:rPr lang="en-US" dirty="0"/>
                  <a:t>But what is an expected value?</a:t>
                </a:r>
              </a:p>
              <a:p>
                <a:r>
                  <a:rPr lang="en-US" dirty="0"/>
                  <a:t>Expected value for starting salary is mean of all starting salaries</a:t>
                </a:r>
              </a:p>
              <a:p>
                <a:r>
                  <a:rPr lang="en-US" dirty="0"/>
                  <a:t>But EV isn’t always so straightforward</a:t>
                </a:r>
              </a:p>
              <a:p>
                <a:r>
                  <a:rPr lang="en-US" dirty="0"/>
                  <a:t>Example: what is EV of return on a lottery ticket?</a:t>
                </a:r>
              </a:p>
              <a:p>
                <a:pPr lvl="1"/>
                <a:r>
                  <a:rPr lang="en-US" dirty="0"/>
                  <a:t>Select 5 “white balls” with values from 1 to 69</a:t>
                </a:r>
              </a:p>
              <a:p>
                <a:pPr lvl="1"/>
                <a:r>
                  <a:rPr lang="en-US" dirty="0"/>
                  <a:t>Select 1 “red Powerball” with values from 1 to 26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04546"/>
                <a:ext cx="8229600" cy="4525963"/>
              </a:xfrm>
              <a:blipFill>
                <a:blip r:embed="rId4"/>
                <a:stretch>
                  <a:fillRect l="-1259" t="-2830" r="-1630"/>
                </a:stretch>
              </a:blipFill>
            </p:spPr>
            <p:txBody>
              <a:bodyPr/>
              <a:lstStyle/>
              <a:p>
                <a:r>
                  <a:rPr lang="en-US">
                    <a:noFill/>
                  </a:rPr>
                  <a:t> </a:t>
                </a:r>
              </a:p>
            </p:txBody>
          </p:sp>
        </mc:Fallback>
      </mc:AlternateContent>
    </p:spTree>
    <p:extLst>
      <p:ext uri="{BB962C8B-B14F-4D97-AF65-F5344CB8AC3E}">
        <p14:creationId xmlns:p14="http://schemas.microsoft.com/office/powerpoint/2010/main" val="28258202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546"/>
            <a:ext cx="8229600" cy="1143000"/>
          </a:xfrm>
        </p:spPr>
        <p:txBody>
          <a:bodyPr>
            <a:normAutofit fontScale="90000"/>
          </a:bodyPr>
          <a:lstStyle/>
          <a:p>
            <a:r>
              <a:rPr lang="en-US" dirty="0"/>
              <a:t>Expected Value of a </a:t>
            </a:r>
            <a:r>
              <a:rPr lang="en-US" dirty="0">
                <a:hlinkClick r:id="rId4"/>
              </a:rPr>
              <a:t>Powerball Ticket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0557064"/>
              </p:ext>
            </p:extLst>
          </p:nvPr>
        </p:nvGraphicFramePr>
        <p:xfrm>
          <a:off x="293077" y="1397000"/>
          <a:ext cx="6096000" cy="3708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38010753"/>
                    </a:ext>
                  </a:extLst>
                </a:gridCol>
                <a:gridCol w="2032000">
                  <a:extLst>
                    <a:ext uri="{9D8B030D-6E8A-4147-A177-3AD203B41FA5}">
                      <a16:colId xmlns:a16="http://schemas.microsoft.com/office/drawing/2014/main" val="458474452"/>
                    </a:ext>
                  </a:extLst>
                </a:gridCol>
                <a:gridCol w="2032000">
                  <a:extLst>
                    <a:ext uri="{9D8B030D-6E8A-4147-A177-3AD203B41FA5}">
                      <a16:colId xmlns:a16="http://schemas.microsoft.com/office/drawing/2014/main" val="4020453779"/>
                    </a:ext>
                  </a:extLst>
                </a:gridCol>
              </a:tblGrid>
              <a:tr h="370840">
                <a:tc>
                  <a:txBody>
                    <a:bodyPr/>
                    <a:lstStyle/>
                    <a:p>
                      <a:r>
                        <a:rPr lang="en-US" dirty="0"/>
                        <a:t>Match</a:t>
                      </a:r>
                    </a:p>
                  </a:txBody>
                  <a:tcPr/>
                </a:tc>
                <a:tc>
                  <a:txBody>
                    <a:bodyPr/>
                    <a:lstStyle/>
                    <a:p>
                      <a:r>
                        <a:rPr lang="en-US" dirty="0"/>
                        <a:t>Prize</a:t>
                      </a:r>
                    </a:p>
                  </a:txBody>
                  <a:tcPr/>
                </a:tc>
                <a:tc>
                  <a:txBody>
                    <a:bodyPr/>
                    <a:lstStyle/>
                    <a:p>
                      <a:r>
                        <a:rPr lang="en-US" dirty="0"/>
                        <a:t>Odds</a:t>
                      </a:r>
                    </a:p>
                  </a:txBody>
                  <a:tcPr/>
                </a:tc>
                <a:extLst>
                  <a:ext uri="{0D108BD9-81ED-4DB2-BD59-A6C34878D82A}">
                    <a16:rowId xmlns:a16="http://schemas.microsoft.com/office/drawing/2014/main" val="766365701"/>
                  </a:ext>
                </a:extLst>
              </a:tr>
              <a:tr h="370840">
                <a:tc>
                  <a:txBody>
                    <a:bodyPr/>
                    <a:lstStyle/>
                    <a:p>
                      <a:r>
                        <a:rPr lang="en-US" dirty="0"/>
                        <a:t>5 Numbers +</a:t>
                      </a:r>
                      <a:r>
                        <a:rPr lang="en-US" baseline="0" dirty="0"/>
                        <a:t> PB</a:t>
                      </a:r>
                      <a:endParaRPr lang="en-US" dirty="0"/>
                    </a:p>
                  </a:txBody>
                  <a:tcPr/>
                </a:tc>
                <a:tc>
                  <a:txBody>
                    <a:bodyPr/>
                    <a:lstStyle/>
                    <a:p>
                      <a:r>
                        <a:rPr lang="en-US" dirty="0"/>
                        <a:t>“Grand Prize”</a:t>
                      </a:r>
                    </a:p>
                  </a:txBody>
                  <a:tcPr/>
                </a:tc>
                <a:tc>
                  <a:txBody>
                    <a:bodyPr/>
                    <a:lstStyle/>
                    <a:p>
                      <a:r>
                        <a:rPr lang="en-US" dirty="0"/>
                        <a:t>1 : </a:t>
                      </a:r>
                      <a:r>
                        <a:rPr lang="en-US" sz="1800" b="0" i="0" kern="1200" dirty="0">
                          <a:solidFill>
                            <a:schemeClr val="dk1"/>
                          </a:solidFill>
                          <a:effectLst/>
                          <a:latin typeface="+mn-lt"/>
                          <a:ea typeface="+mn-ea"/>
                          <a:cs typeface="+mn-cs"/>
                        </a:rPr>
                        <a:t>292,201,338.00</a:t>
                      </a:r>
                      <a:endParaRPr lang="en-US" dirty="0"/>
                    </a:p>
                  </a:txBody>
                  <a:tcPr/>
                </a:tc>
                <a:extLst>
                  <a:ext uri="{0D108BD9-81ED-4DB2-BD59-A6C34878D82A}">
                    <a16:rowId xmlns:a16="http://schemas.microsoft.com/office/drawing/2014/main" val="2322051558"/>
                  </a:ext>
                </a:extLst>
              </a:tr>
              <a:tr h="370840">
                <a:tc>
                  <a:txBody>
                    <a:bodyPr/>
                    <a:lstStyle/>
                    <a:p>
                      <a:r>
                        <a:rPr lang="en-US" dirty="0"/>
                        <a:t>5 Numbers</a:t>
                      </a:r>
                    </a:p>
                  </a:txBody>
                  <a:tcPr/>
                </a:tc>
                <a:tc>
                  <a:txBody>
                    <a:bodyPr/>
                    <a:lstStyle/>
                    <a:p>
                      <a:r>
                        <a:rPr lang="en-US" dirty="0"/>
                        <a:t>$1,000,000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11,688,053.52</a:t>
                      </a:r>
                    </a:p>
                  </a:txBody>
                  <a:tcPr/>
                </a:tc>
                <a:extLst>
                  <a:ext uri="{0D108BD9-81ED-4DB2-BD59-A6C34878D82A}">
                    <a16:rowId xmlns:a16="http://schemas.microsoft.com/office/drawing/2014/main" val="3689639918"/>
                  </a:ext>
                </a:extLst>
              </a:tr>
              <a:tr h="370840">
                <a:tc>
                  <a:txBody>
                    <a:bodyPr/>
                    <a:lstStyle/>
                    <a:p>
                      <a:r>
                        <a:rPr lang="en-US" dirty="0"/>
                        <a:t>4 Numbers + PB</a:t>
                      </a:r>
                    </a:p>
                  </a:txBody>
                  <a:tcPr/>
                </a:tc>
                <a:tc>
                  <a:txBody>
                    <a:bodyPr/>
                    <a:lstStyle/>
                    <a:p>
                      <a:r>
                        <a:rPr lang="en-US" dirty="0"/>
                        <a:t>$50,000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913,129.18</a:t>
                      </a:r>
                    </a:p>
                  </a:txBody>
                  <a:tcPr/>
                </a:tc>
                <a:extLst>
                  <a:ext uri="{0D108BD9-81ED-4DB2-BD59-A6C34878D82A}">
                    <a16:rowId xmlns:a16="http://schemas.microsoft.com/office/drawing/2014/main" val="1211458931"/>
                  </a:ext>
                </a:extLst>
              </a:tr>
              <a:tr h="370840">
                <a:tc>
                  <a:txBody>
                    <a:bodyPr/>
                    <a:lstStyle/>
                    <a:p>
                      <a:r>
                        <a:rPr lang="en-US" dirty="0"/>
                        <a:t>4 Numbers</a:t>
                      </a:r>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36,525.17</a:t>
                      </a:r>
                    </a:p>
                  </a:txBody>
                  <a:tcPr/>
                </a:tc>
                <a:extLst>
                  <a:ext uri="{0D108BD9-81ED-4DB2-BD59-A6C34878D82A}">
                    <a16:rowId xmlns:a16="http://schemas.microsoft.com/office/drawing/2014/main" val="3713149420"/>
                  </a:ext>
                </a:extLst>
              </a:tr>
              <a:tr h="370840">
                <a:tc>
                  <a:txBody>
                    <a:bodyPr/>
                    <a:lstStyle/>
                    <a:p>
                      <a:r>
                        <a:rPr lang="en-US" dirty="0"/>
                        <a:t>3 Numbers +</a:t>
                      </a:r>
                      <a:r>
                        <a:rPr lang="en-US" baseline="0" dirty="0"/>
                        <a:t> PB</a:t>
                      </a:r>
                      <a:endParaRPr lang="en-US" dirty="0"/>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a:t>
                      </a:r>
                      <a:r>
                        <a:rPr lang="en-US" sz="1800" b="0" i="0" kern="1200" baseline="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14,494.11</a:t>
                      </a:r>
                    </a:p>
                  </a:txBody>
                  <a:tcPr/>
                </a:tc>
                <a:extLst>
                  <a:ext uri="{0D108BD9-81ED-4DB2-BD59-A6C34878D82A}">
                    <a16:rowId xmlns:a16="http://schemas.microsoft.com/office/drawing/2014/main" val="2273408470"/>
                  </a:ext>
                </a:extLst>
              </a:tr>
              <a:tr h="370840">
                <a:tc>
                  <a:txBody>
                    <a:bodyPr/>
                    <a:lstStyle/>
                    <a:p>
                      <a:r>
                        <a:rPr lang="en-US" dirty="0"/>
                        <a:t>3 Numbers</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579.76</a:t>
                      </a:r>
                    </a:p>
                  </a:txBody>
                  <a:tcPr/>
                </a:tc>
                <a:extLst>
                  <a:ext uri="{0D108BD9-81ED-4DB2-BD59-A6C34878D82A}">
                    <a16:rowId xmlns:a16="http://schemas.microsoft.com/office/drawing/2014/main" val="1792764627"/>
                  </a:ext>
                </a:extLst>
              </a:tr>
              <a:tr h="370840">
                <a:tc>
                  <a:txBody>
                    <a:bodyPr/>
                    <a:lstStyle/>
                    <a:p>
                      <a:r>
                        <a:rPr lang="en-US" dirty="0"/>
                        <a:t>2 Numbers + PB</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701.33</a:t>
                      </a:r>
                    </a:p>
                  </a:txBody>
                  <a:tcPr/>
                </a:tc>
                <a:extLst>
                  <a:ext uri="{0D108BD9-81ED-4DB2-BD59-A6C34878D82A}">
                    <a16:rowId xmlns:a16="http://schemas.microsoft.com/office/drawing/2014/main" val="3590962217"/>
                  </a:ext>
                </a:extLst>
              </a:tr>
              <a:tr h="370840">
                <a:tc>
                  <a:txBody>
                    <a:bodyPr/>
                    <a:lstStyle/>
                    <a:p>
                      <a:r>
                        <a:rPr lang="en-US" dirty="0"/>
                        <a:t>2 Numbers</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91.98</a:t>
                      </a:r>
                    </a:p>
                  </a:txBody>
                  <a:tcPr/>
                </a:tc>
                <a:extLst>
                  <a:ext uri="{0D108BD9-81ED-4DB2-BD59-A6C34878D82A}">
                    <a16:rowId xmlns:a16="http://schemas.microsoft.com/office/drawing/2014/main" val="304193452"/>
                  </a:ext>
                </a:extLst>
              </a:tr>
              <a:tr h="370840">
                <a:tc>
                  <a:txBody>
                    <a:bodyPr/>
                    <a:lstStyle/>
                    <a:p>
                      <a:r>
                        <a:rPr lang="en-US" dirty="0"/>
                        <a:t>PB</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38.32</a:t>
                      </a:r>
                    </a:p>
                  </a:txBody>
                  <a:tcPr/>
                </a:tc>
                <a:extLst>
                  <a:ext uri="{0D108BD9-81ED-4DB2-BD59-A6C34878D82A}">
                    <a16:rowId xmlns:a16="http://schemas.microsoft.com/office/drawing/2014/main" val="2465466377"/>
                  </a:ext>
                </a:extLst>
              </a:tr>
            </a:tbl>
          </a:graphicData>
        </a:graphic>
      </p:graphicFrame>
      <p:sp>
        <p:nvSpPr>
          <p:cNvPr id="7" name="TextBox 6"/>
          <p:cNvSpPr txBox="1"/>
          <p:nvPr/>
        </p:nvSpPr>
        <p:spPr>
          <a:xfrm>
            <a:off x="6389077" y="1760574"/>
            <a:ext cx="1600200" cy="369332"/>
          </a:xfrm>
          <a:prstGeom prst="rect">
            <a:avLst/>
          </a:prstGeom>
          <a:solidFill>
            <a:schemeClr val="accent2">
              <a:lumMod val="40000"/>
              <a:lumOff val="60000"/>
            </a:schemeClr>
          </a:solidFill>
        </p:spPr>
        <p:txBody>
          <a:bodyPr wrap="square" rtlCol="0">
            <a:spAutoFit/>
          </a:bodyPr>
          <a:lstStyle/>
          <a:p>
            <a:r>
              <a:rPr lang="en-US" dirty="0"/>
              <a:t>= 0.0000003%</a:t>
            </a:r>
          </a:p>
        </p:txBody>
      </p:sp>
      <p:sp>
        <p:nvSpPr>
          <p:cNvPr id="8" name="TextBox 7"/>
          <p:cNvSpPr txBox="1"/>
          <p:nvPr/>
        </p:nvSpPr>
        <p:spPr>
          <a:xfrm>
            <a:off x="6389077" y="2137694"/>
            <a:ext cx="1600200" cy="369332"/>
          </a:xfrm>
          <a:prstGeom prst="rect">
            <a:avLst/>
          </a:prstGeom>
          <a:solidFill>
            <a:schemeClr val="accent2">
              <a:lumMod val="40000"/>
              <a:lumOff val="60000"/>
            </a:schemeClr>
          </a:solidFill>
        </p:spPr>
        <p:txBody>
          <a:bodyPr wrap="square" rtlCol="0">
            <a:spAutoFit/>
          </a:bodyPr>
          <a:lstStyle/>
          <a:p>
            <a:r>
              <a:rPr lang="en-US" dirty="0"/>
              <a:t>= 0.0000086%</a:t>
            </a:r>
          </a:p>
        </p:txBody>
      </p:sp>
      <p:sp>
        <p:nvSpPr>
          <p:cNvPr id="9" name="TextBox 8"/>
          <p:cNvSpPr txBox="1"/>
          <p:nvPr/>
        </p:nvSpPr>
        <p:spPr>
          <a:xfrm>
            <a:off x="6389077" y="2514814"/>
            <a:ext cx="1600200" cy="369332"/>
          </a:xfrm>
          <a:prstGeom prst="rect">
            <a:avLst/>
          </a:prstGeom>
          <a:solidFill>
            <a:schemeClr val="accent2">
              <a:lumMod val="40000"/>
              <a:lumOff val="60000"/>
            </a:schemeClr>
          </a:solidFill>
        </p:spPr>
        <p:txBody>
          <a:bodyPr wrap="square" rtlCol="0">
            <a:spAutoFit/>
          </a:bodyPr>
          <a:lstStyle/>
          <a:p>
            <a:r>
              <a:rPr lang="en-US" dirty="0"/>
              <a:t>= 0.0001095%</a:t>
            </a:r>
          </a:p>
        </p:txBody>
      </p:sp>
      <p:sp>
        <p:nvSpPr>
          <p:cNvPr id="10" name="TextBox 9"/>
          <p:cNvSpPr txBox="1"/>
          <p:nvPr/>
        </p:nvSpPr>
        <p:spPr>
          <a:xfrm>
            <a:off x="6389077" y="2891934"/>
            <a:ext cx="1600200" cy="369332"/>
          </a:xfrm>
          <a:prstGeom prst="rect">
            <a:avLst/>
          </a:prstGeom>
          <a:solidFill>
            <a:schemeClr val="accent2">
              <a:lumMod val="40000"/>
              <a:lumOff val="60000"/>
            </a:schemeClr>
          </a:solidFill>
        </p:spPr>
        <p:txBody>
          <a:bodyPr wrap="square" rtlCol="0">
            <a:spAutoFit/>
          </a:bodyPr>
          <a:lstStyle/>
          <a:p>
            <a:r>
              <a:rPr lang="en-US" dirty="0"/>
              <a:t>= 0.0027378%</a:t>
            </a:r>
          </a:p>
        </p:txBody>
      </p:sp>
      <p:sp>
        <p:nvSpPr>
          <p:cNvPr id="11" name="TextBox 10"/>
          <p:cNvSpPr txBox="1"/>
          <p:nvPr/>
        </p:nvSpPr>
        <p:spPr>
          <a:xfrm>
            <a:off x="6389077" y="3269054"/>
            <a:ext cx="1600200" cy="369332"/>
          </a:xfrm>
          <a:prstGeom prst="rect">
            <a:avLst/>
          </a:prstGeom>
          <a:solidFill>
            <a:schemeClr val="accent2">
              <a:lumMod val="40000"/>
              <a:lumOff val="60000"/>
            </a:schemeClr>
          </a:solidFill>
        </p:spPr>
        <p:txBody>
          <a:bodyPr wrap="square" rtlCol="0">
            <a:spAutoFit/>
          </a:bodyPr>
          <a:lstStyle/>
          <a:p>
            <a:r>
              <a:rPr lang="en-US" dirty="0"/>
              <a:t>= 0.0068989%</a:t>
            </a:r>
          </a:p>
        </p:txBody>
      </p:sp>
      <p:sp>
        <p:nvSpPr>
          <p:cNvPr id="12" name="TextBox 11"/>
          <p:cNvSpPr txBox="1"/>
          <p:nvPr/>
        </p:nvSpPr>
        <p:spPr>
          <a:xfrm>
            <a:off x="6389077" y="3646174"/>
            <a:ext cx="1600200" cy="369332"/>
          </a:xfrm>
          <a:prstGeom prst="rect">
            <a:avLst/>
          </a:prstGeom>
          <a:solidFill>
            <a:schemeClr val="accent2">
              <a:lumMod val="40000"/>
              <a:lumOff val="60000"/>
            </a:schemeClr>
          </a:solidFill>
        </p:spPr>
        <p:txBody>
          <a:bodyPr wrap="square" rtlCol="0">
            <a:spAutoFit/>
          </a:bodyPr>
          <a:lstStyle/>
          <a:p>
            <a:r>
              <a:rPr lang="en-US" dirty="0"/>
              <a:t>= 0.1721882%</a:t>
            </a:r>
          </a:p>
        </p:txBody>
      </p:sp>
      <p:sp>
        <p:nvSpPr>
          <p:cNvPr id="13" name="TextBox 12"/>
          <p:cNvSpPr txBox="1"/>
          <p:nvPr/>
        </p:nvSpPr>
        <p:spPr>
          <a:xfrm>
            <a:off x="6389077" y="4023294"/>
            <a:ext cx="1600200" cy="369332"/>
          </a:xfrm>
          <a:prstGeom prst="rect">
            <a:avLst/>
          </a:prstGeom>
          <a:solidFill>
            <a:schemeClr val="accent2">
              <a:lumMod val="40000"/>
              <a:lumOff val="60000"/>
            </a:schemeClr>
          </a:solidFill>
        </p:spPr>
        <p:txBody>
          <a:bodyPr wrap="square" rtlCol="0">
            <a:spAutoFit/>
          </a:bodyPr>
          <a:lstStyle/>
          <a:p>
            <a:r>
              <a:rPr lang="en-US" dirty="0"/>
              <a:t>= 0.1423832%</a:t>
            </a:r>
          </a:p>
        </p:txBody>
      </p:sp>
      <p:sp>
        <p:nvSpPr>
          <p:cNvPr id="14" name="TextBox 13"/>
          <p:cNvSpPr txBox="1"/>
          <p:nvPr/>
        </p:nvSpPr>
        <p:spPr>
          <a:xfrm>
            <a:off x="6389077" y="4404290"/>
            <a:ext cx="1600200" cy="369332"/>
          </a:xfrm>
          <a:prstGeom prst="rect">
            <a:avLst/>
          </a:prstGeom>
          <a:solidFill>
            <a:schemeClr val="accent2">
              <a:lumMod val="40000"/>
              <a:lumOff val="60000"/>
            </a:schemeClr>
          </a:solidFill>
        </p:spPr>
        <p:txBody>
          <a:bodyPr wrap="square" rtlCol="0">
            <a:spAutoFit/>
          </a:bodyPr>
          <a:lstStyle/>
          <a:p>
            <a:r>
              <a:rPr lang="en-US" dirty="0"/>
              <a:t>= 1.0755001%</a:t>
            </a:r>
          </a:p>
        </p:txBody>
      </p:sp>
      <p:sp>
        <p:nvSpPr>
          <p:cNvPr id="15" name="TextBox 14"/>
          <p:cNvSpPr txBox="1"/>
          <p:nvPr/>
        </p:nvSpPr>
        <p:spPr>
          <a:xfrm>
            <a:off x="6389077" y="4785286"/>
            <a:ext cx="1600200" cy="369332"/>
          </a:xfrm>
          <a:prstGeom prst="rect">
            <a:avLst/>
          </a:prstGeom>
          <a:solidFill>
            <a:schemeClr val="accent2">
              <a:lumMod val="40000"/>
              <a:lumOff val="60000"/>
            </a:schemeClr>
          </a:solidFill>
        </p:spPr>
        <p:txBody>
          <a:bodyPr wrap="square" rtlCol="0">
            <a:spAutoFit/>
          </a:bodyPr>
          <a:lstStyle/>
          <a:p>
            <a:r>
              <a:rPr lang="en-US" dirty="0"/>
              <a:t>= 2.5432350%</a:t>
            </a:r>
          </a:p>
        </p:txBody>
      </p:sp>
      <p:sp>
        <p:nvSpPr>
          <p:cNvPr id="16" name="TextBox 15"/>
          <p:cNvSpPr txBox="1"/>
          <p:nvPr/>
        </p:nvSpPr>
        <p:spPr>
          <a:xfrm>
            <a:off x="293077" y="5154618"/>
            <a:ext cx="4876800" cy="252651"/>
          </a:xfrm>
          <a:prstGeom prst="rect">
            <a:avLst/>
          </a:prstGeom>
          <a:noFill/>
        </p:spPr>
        <p:txBody>
          <a:bodyPr wrap="square" rtlCol="0">
            <a:spAutoFit/>
          </a:bodyPr>
          <a:lstStyle/>
          <a:p>
            <a:r>
              <a:rPr lang="en-US" sz="1000" dirty="0"/>
              <a:t>More information at </a:t>
            </a:r>
            <a:r>
              <a:rPr lang="en-US" sz="1000" dirty="0">
                <a:hlinkClick r:id="rId5"/>
              </a:rPr>
              <a:t>https://spreadsheetsolving.com/expected-value-of-powerball-ticket</a:t>
            </a:r>
            <a:endParaRPr lang="en-US" sz="1000" dirty="0"/>
          </a:p>
        </p:txBody>
      </p:sp>
      <p:sp>
        <p:nvSpPr>
          <p:cNvPr id="17" name="TextBox 16"/>
          <p:cNvSpPr txBox="1"/>
          <p:nvPr/>
        </p:nvSpPr>
        <p:spPr>
          <a:xfrm>
            <a:off x="5468815" y="5468974"/>
            <a:ext cx="3314700" cy="923330"/>
          </a:xfrm>
          <a:prstGeom prst="rect">
            <a:avLst/>
          </a:prstGeom>
          <a:solidFill>
            <a:schemeClr val="accent3">
              <a:lumMod val="40000"/>
              <a:lumOff val="60000"/>
            </a:schemeClr>
          </a:solidFill>
        </p:spPr>
        <p:txBody>
          <a:bodyPr wrap="square" rtlCol="0">
            <a:spAutoFit/>
          </a:bodyPr>
          <a:lstStyle/>
          <a:p>
            <a:pPr algn="ctr"/>
            <a:r>
              <a:rPr lang="en-US" dirty="0"/>
              <a:t>Powerball says the overall odds of winning a prize are 1 in 24.87. Does that seem right to you?</a:t>
            </a:r>
          </a:p>
        </p:txBody>
      </p:sp>
    </p:spTree>
    <p:extLst>
      <p:ext uri="{BB962C8B-B14F-4D97-AF65-F5344CB8AC3E}">
        <p14:creationId xmlns:p14="http://schemas.microsoft.com/office/powerpoint/2010/main" val="1067015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546"/>
            <a:ext cx="8229600" cy="1143000"/>
          </a:xfrm>
        </p:spPr>
        <p:txBody>
          <a:bodyPr>
            <a:normAutofit fontScale="90000"/>
          </a:bodyPr>
          <a:lstStyle/>
          <a:p>
            <a:r>
              <a:rPr lang="en-US" dirty="0"/>
              <a:t>Expected Value of a </a:t>
            </a:r>
            <a:r>
              <a:rPr lang="en-US" dirty="0">
                <a:hlinkClick r:id="rId4"/>
              </a:rPr>
              <a:t>Powerball Ticket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0557064"/>
              </p:ext>
            </p:extLst>
          </p:nvPr>
        </p:nvGraphicFramePr>
        <p:xfrm>
          <a:off x="293077" y="1397000"/>
          <a:ext cx="6096000" cy="3708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38010753"/>
                    </a:ext>
                  </a:extLst>
                </a:gridCol>
                <a:gridCol w="2032000">
                  <a:extLst>
                    <a:ext uri="{9D8B030D-6E8A-4147-A177-3AD203B41FA5}">
                      <a16:colId xmlns:a16="http://schemas.microsoft.com/office/drawing/2014/main" val="458474452"/>
                    </a:ext>
                  </a:extLst>
                </a:gridCol>
                <a:gridCol w="2032000">
                  <a:extLst>
                    <a:ext uri="{9D8B030D-6E8A-4147-A177-3AD203B41FA5}">
                      <a16:colId xmlns:a16="http://schemas.microsoft.com/office/drawing/2014/main" val="4020453779"/>
                    </a:ext>
                  </a:extLst>
                </a:gridCol>
              </a:tblGrid>
              <a:tr h="370840">
                <a:tc>
                  <a:txBody>
                    <a:bodyPr/>
                    <a:lstStyle/>
                    <a:p>
                      <a:r>
                        <a:rPr lang="en-US" dirty="0"/>
                        <a:t>Match</a:t>
                      </a:r>
                    </a:p>
                  </a:txBody>
                  <a:tcPr/>
                </a:tc>
                <a:tc>
                  <a:txBody>
                    <a:bodyPr/>
                    <a:lstStyle/>
                    <a:p>
                      <a:r>
                        <a:rPr lang="en-US" dirty="0"/>
                        <a:t>Prize</a:t>
                      </a:r>
                    </a:p>
                  </a:txBody>
                  <a:tcPr/>
                </a:tc>
                <a:tc>
                  <a:txBody>
                    <a:bodyPr/>
                    <a:lstStyle/>
                    <a:p>
                      <a:r>
                        <a:rPr lang="en-US" dirty="0"/>
                        <a:t>Odds</a:t>
                      </a:r>
                    </a:p>
                  </a:txBody>
                  <a:tcPr/>
                </a:tc>
                <a:extLst>
                  <a:ext uri="{0D108BD9-81ED-4DB2-BD59-A6C34878D82A}">
                    <a16:rowId xmlns:a16="http://schemas.microsoft.com/office/drawing/2014/main" val="766365701"/>
                  </a:ext>
                </a:extLst>
              </a:tr>
              <a:tr h="370840">
                <a:tc>
                  <a:txBody>
                    <a:bodyPr/>
                    <a:lstStyle/>
                    <a:p>
                      <a:r>
                        <a:rPr lang="en-US" dirty="0"/>
                        <a:t>5 Numbers +</a:t>
                      </a:r>
                      <a:r>
                        <a:rPr lang="en-US" baseline="0" dirty="0"/>
                        <a:t> PB</a:t>
                      </a:r>
                      <a:endParaRPr lang="en-US" dirty="0"/>
                    </a:p>
                  </a:txBody>
                  <a:tcPr/>
                </a:tc>
                <a:tc>
                  <a:txBody>
                    <a:bodyPr/>
                    <a:lstStyle/>
                    <a:p>
                      <a:r>
                        <a:rPr lang="en-US" dirty="0"/>
                        <a:t>“Grand Prize”</a:t>
                      </a:r>
                    </a:p>
                  </a:txBody>
                  <a:tcPr/>
                </a:tc>
                <a:tc>
                  <a:txBody>
                    <a:bodyPr/>
                    <a:lstStyle/>
                    <a:p>
                      <a:r>
                        <a:rPr lang="en-US" dirty="0"/>
                        <a:t>1 : </a:t>
                      </a:r>
                      <a:r>
                        <a:rPr lang="en-US" sz="1800" b="0" i="0" kern="1200" dirty="0">
                          <a:solidFill>
                            <a:schemeClr val="dk1"/>
                          </a:solidFill>
                          <a:effectLst/>
                          <a:latin typeface="+mn-lt"/>
                          <a:ea typeface="+mn-ea"/>
                          <a:cs typeface="+mn-cs"/>
                        </a:rPr>
                        <a:t>292,201,338.00</a:t>
                      </a:r>
                      <a:endParaRPr lang="en-US" dirty="0"/>
                    </a:p>
                  </a:txBody>
                  <a:tcPr/>
                </a:tc>
                <a:extLst>
                  <a:ext uri="{0D108BD9-81ED-4DB2-BD59-A6C34878D82A}">
                    <a16:rowId xmlns:a16="http://schemas.microsoft.com/office/drawing/2014/main" val="2322051558"/>
                  </a:ext>
                </a:extLst>
              </a:tr>
              <a:tr h="370840">
                <a:tc>
                  <a:txBody>
                    <a:bodyPr/>
                    <a:lstStyle/>
                    <a:p>
                      <a:r>
                        <a:rPr lang="en-US" dirty="0"/>
                        <a:t>5 Numbers</a:t>
                      </a:r>
                    </a:p>
                  </a:txBody>
                  <a:tcPr/>
                </a:tc>
                <a:tc>
                  <a:txBody>
                    <a:bodyPr/>
                    <a:lstStyle/>
                    <a:p>
                      <a:r>
                        <a:rPr lang="en-US" dirty="0"/>
                        <a:t>$1,000,000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11,688,053.52</a:t>
                      </a:r>
                    </a:p>
                  </a:txBody>
                  <a:tcPr/>
                </a:tc>
                <a:extLst>
                  <a:ext uri="{0D108BD9-81ED-4DB2-BD59-A6C34878D82A}">
                    <a16:rowId xmlns:a16="http://schemas.microsoft.com/office/drawing/2014/main" val="3689639918"/>
                  </a:ext>
                </a:extLst>
              </a:tr>
              <a:tr h="370840">
                <a:tc>
                  <a:txBody>
                    <a:bodyPr/>
                    <a:lstStyle/>
                    <a:p>
                      <a:r>
                        <a:rPr lang="en-US" dirty="0"/>
                        <a:t>4 Numbers + PB</a:t>
                      </a:r>
                    </a:p>
                  </a:txBody>
                  <a:tcPr/>
                </a:tc>
                <a:tc>
                  <a:txBody>
                    <a:bodyPr/>
                    <a:lstStyle/>
                    <a:p>
                      <a:r>
                        <a:rPr lang="en-US" dirty="0"/>
                        <a:t>$50,000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913,129.18</a:t>
                      </a:r>
                    </a:p>
                  </a:txBody>
                  <a:tcPr/>
                </a:tc>
                <a:extLst>
                  <a:ext uri="{0D108BD9-81ED-4DB2-BD59-A6C34878D82A}">
                    <a16:rowId xmlns:a16="http://schemas.microsoft.com/office/drawing/2014/main" val="1211458931"/>
                  </a:ext>
                </a:extLst>
              </a:tr>
              <a:tr h="370840">
                <a:tc>
                  <a:txBody>
                    <a:bodyPr/>
                    <a:lstStyle/>
                    <a:p>
                      <a:r>
                        <a:rPr lang="en-US" dirty="0"/>
                        <a:t>4 Numbers</a:t>
                      </a:r>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36,525.17</a:t>
                      </a:r>
                    </a:p>
                  </a:txBody>
                  <a:tcPr/>
                </a:tc>
                <a:extLst>
                  <a:ext uri="{0D108BD9-81ED-4DB2-BD59-A6C34878D82A}">
                    <a16:rowId xmlns:a16="http://schemas.microsoft.com/office/drawing/2014/main" val="3713149420"/>
                  </a:ext>
                </a:extLst>
              </a:tr>
              <a:tr h="370840">
                <a:tc>
                  <a:txBody>
                    <a:bodyPr/>
                    <a:lstStyle/>
                    <a:p>
                      <a:r>
                        <a:rPr lang="en-US" dirty="0"/>
                        <a:t>3 Numbers +</a:t>
                      </a:r>
                      <a:r>
                        <a:rPr lang="en-US" baseline="0" dirty="0"/>
                        <a:t> PB</a:t>
                      </a:r>
                      <a:endParaRPr lang="en-US" dirty="0"/>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a:t>
                      </a:r>
                      <a:r>
                        <a:rPr lang="en-US" sz="1800" b="0" i="0" kern="1200" baseline="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 14,494.11</a:t>
                      </a:r>
                    </a:p>
                  </a:txBody>
                  <a:tcPr/>
                </a:tc>
                <a:extLst>
                  <a:ext uri="{0D108BD9-81ED-4DB2-BD59-A6C34878D82A}">
                    <a16:rowId xmlns:a16="http://schemas.microsoft.com/office/drawing/2014/main" val="2273408470"/>
                  </a:ext>
                </a:extLst>
              </a:tr>
              <a:tr h="370840">
                <a:tc>
                  <a:txBody>
                    <a:bodyPr/>
                    <a:lstStyle/>
                    <a:p>
                      <a:r>
                        <a:rPr lang="en-US" dirty="0"/>
                        <a:t>3 Numbers</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579.76</a:t>
                      </a:r>
                    </a:p>
                  </a:txBody>
                  <a:tcPr/>
                </a:tc>
                <a:extLst>
                  <a:ext uri="{0D108BD9-81ED-4DB2-BD59-A6C34878D82A}">
                    <a16:rowId xmlns:a16="http://schemas.microsoft.com/office/drawing/2014/main" val="1792764627"/>
                  </a:ext>
                </a:extLst>
              </a:tr>
              <a:tr h="370840">
                <a:tc>
                  <a:txBody>
                    <a:bodyPr/>
                    <a:lstStyle/>
                    <a:p>
                      <a:r>
                        <a:rPr lang="en-US" dirty="0"/>
                        <a:t>2 Numbers + PB</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701.33</a:t>
                      </a:r>
                    </a:p>
                  </a:txBody>
                  <a:tcPr/>
                </a:tc>
                <a:extLst>
                  <a:ext uri="{0D108BD9-81ED-4DB2-BD59-A6C34878D82A}">
                    <a16:rowId xmlns:a16="http://schemas.microsoft.com/office/drawing/2014/main" val="3590962217"/>
                  </a:ext>
                </a:extLst>
              </a:tr>
              <a:tr h="370840">
                <a:tc>
                  <a:txBody>
                    <a:bodyPr/>
                    <a:lstStyle/>
                    <a:p>
                      <a:r>
                        <a:rPr lang="en-US" dirty="0"/>
                        <a:t>2 Numbers</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91.98</a:t>
                      </a:r>
                    </a:p>
                  </a:txBody>
                  <a:tcPr/>
                </a:tc>
                <a:extLst>
                  <a:ext uri="{0D108BD9-81ED-4DB2-BD59-A6C34878D82A}">
                    <a16:rowId xmlns:a16="http://schemas.microsoft.com/office/drawing/2014/main" val="304193452"/>
                  </a:ext>
                </a:extLst>
              </a:tr>
              <a:tr h="370840">
                <a:tc>
                  <a:txBody>
                    <a:bodyPr/>
                    <a:lstStyle/>
                    <a:p>
                      <a:r>
                        <a:rPr lang="en-US" dirty="0"/>
                        <a:t>PB</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 : 38.32</a:t>
                      </a:r>
                    </a:p>
                  </a:txBody>
                  <a:tcPr/>
                </a:tc>
                <a:extLst>
                  <a:ext uri="{0D108BD9-81ED-4DB2-BD59-A6C34878D82A}">
                    <a16:rowId xmlns:a16="http://schemas.microsoft.com/office/drawing/2014/main" val="2465466377"/>
                  </a:ext>
                </a:extLst>
              </a:tr>
            </a:tbl>
          </a:graphicData>
        </a:graphic>
      </p:graphicFrame>
      <p:sp>
        <p:nvSpPr>
          <p:cNvPr id="7" name="TextBox 6"/>
          <p:cNvSpPr txBox="1"/>
          <p:nvPr/>
        </p:nvSpPr>
        <p:spPr>
          <a:xfrm>
            <a:off x="6389077" y="1760574"/>
            <a:ext cx="1600200" cy="369332"/>
          </a:xfrm>
          <a:prstGeom prst="rect">
            <a:avLst/>
          </a:prstGeom>
          <a:solidFill>
            <a:schemeClr val="accent2">
              <a:lumMod val="40000"/>
              <a:lumOff val="60000"/>
            </a:schemeClr>
          </a:solidFill>
        </p:spPr>
        <p:txBody>
          <a:bodyPr wrap="square" rtlCol="0">
            <a:spAutoFit/>
          </a:bodyPr>
          <a:lstStyle/>
          <a:p>
            <a:r>
              <a:rPr lang="en-US" dirty="0"/>
              <a:t>= 0.0000003%</a:t>
            </a:r>
          </a:p>
        </p:txBody>
      </p:sp>
      <p:sp>
        <p:nvSpPr>
          <p:cNvPr id="8" name="TextBox 7"/>
          <p:cNvSpPr txBox="1"/>
          <p:nvPr/>
        </p:nvSpPr>
        <p:spPr>
          <a:xfrm>
            <a:off x="6389077" y="2137694"/>
            <a:ext cx="1600200" cy="369332"/>
          </a:xfrm>
          <a:prstGeom prst="rect">
            <a:avLst/>
          </a:prstGeom>
          <a:solidFill>
            <a:schemeClr val="accent2">
              <a:lumMod val="40000"/>
              <a:lumOff val="60000"/>
            </a:schemeClr>
          </a:solidFill>
        </p:spPr>
        <p:txBody>
          <a:bodyPr wrap="square" rtlCol="0">
            <a:spAutoFit/>
          </a:bodyPr>
          <a:lstStyle/>
          <a:p>
            <a:r>
              <a:rPr lang="en-US" dirty="0"/>
              <a:t>= 0.0000086%</a:t>
            </a:r>
          </a:p>
        </p:txBody>
      </p:sp>
      <p:sp>
        <p:nvSpPr>
          <p:cNvPr id="9" name="TextBox 8"/>
          <p:cNvSpPr txBox="1"/>
          <p:nvPr/>
        </p:nvSpPr>
        <p:spPr>
          <a:xfrm>
            <a:off x="6389077" y="2514814"/>
            <a:ext cx="1600200" cy="369332"/>
          </a:xfrm>
          <a:prstGeom prst="rect">
            <a:avLst/>
          </a:prstGeom>
          <a:solidFill>
            <a:schemeClr val="accent2">
              <a:lumMod val="40000"/>
              <a:lumOff val="60000"/>
            </a:schemeClr>
          </a:solidFill>
        </p:spPr>
        <p:txBody>
          <a:bodyPr wrap="square" rtlCol="0">
            <a:spAutoFit/>
          </a:bodyPr>
          <a:lstStyle/>
          <a:p>
            <a:r>
              <a:rPr lang="en-US" dirty="0"/>
              <a:t>= 0.0001095%</a:t>
            </a:r>
          </a:p>
        </p:txBody>
      </p:sp>
      <p:sp>
        <p:nvSpPr>
          <p:cNvPr id="10" name="TextBox 9"/>
          <p:cNvSpPr txBox="1"/>
          <p:nvPr/>
        </p:nvSpPr>
        <p:spPr>
          <a:xfrm>
            <a:off x="6389077" y="2891934"/>
            <a:ext cx="1600200" cy="369332"/>
          </a:xfrm>
          <a:prstGeom prst="rect">
            <a:avLst/>
          </a:prstGeom>
          <a:solidFill>
            <a:schemeClr val="accent2">
              <a:lumMod val="40000"/>
              <a:lumOff val="60000"/>
            </a:schemeClr>
          </a:solidFill>
        </p:spPr>
        <p:txBody>
          <a:bodyPr wrap="square" rtlCol="0">
            <a:spAutoFit/>
          </a:bodyPr>
          <a:lstStyle/>
          <a:p>
            <a:r>
              <a:rPr lang="en-US" dirty="0"/>
              <a:t>= 0.0027378%</a:t>
            </a:r>
          </a:p>
        </p:txBody>
      </p:sp>
      <p:sp>
        <p:nvSpPr>
          <p:cNvPr id="11" name="TextBox 10"/>
          <p:cNvSpPr txBox="1"/>
          <p:nvPr/>
        </p:nvSpPr>
        <p:spPr>
          <a:xfrm>
            <a:off x="6389077" y="3269054"/>
            <a:ext cx="1600200" cy="369332"/>
          </a:xfrm>
          <a:prstGeom prst="rect">
            <a:avLst/>
          </a:prstGeom>
          <a:solidFill>
            <a:schemeClr val="accent2">
              <a:lumMod val="40000"/>
              <a:lumOff val="60000"/>
            </a:schemeClr>
          </a:solidFill>
        </p:spPr>
        <p:txBody>
          <a:bodyPr wrap="square" rtlCol="0">
            <a:spAutoFit/>
          </a:bodyPr>
          <a:lstStyle/>
          <a:p>
            <a:r>
              <a:rPr lang="en-US" dirty="0"/>
              <a:t>= 0.0068989%</a:t>
            </a:r>
          </a:p>
        </p:txBody>
      </p:sp>
      <p:sp>
        <p:nvSpPr>
          <p:cNvPr id="12" name="TextBox 11"/>
          <p:cNvSpPr txBox="1"/>
          <p:nvPr/>
        </p:nvSpPr>
        <p:spPr>
          <a:xfrm>
            <a:off x="6389077" y="3646174"/>
            <a:ext cx="1600200" cy="369332"/>
          </a:xfrm>
          <a:prstGeom prst="rect">
            <a:avLst/>
          </a:prstGeom>
          <a:solidFill>
            <a:schemeClr val="accent2">
              <a:lumMod val="40000"/>
              <a:lumOff val="60000"/>
            </a:schemeClr>
          </a:solidFill>
        </p:spPr>
        <p:txBody>
          <a:bodyPr wrap="square" rtlCol="0">
            <a:spAutoFit/>
          </a:bodyPr>
          <a:lstStyle/>
          <a:p>
            <a:r>
              <a:rPr lang="en-US" dirty="0"/>
              <a:t>= 0.1721882%</a:t>
            </a:r>
          </a:p>
        </p:txBody>
      </p:sp>
      <p:sp>
        <p:nvSpPr>
          <p:cNvPr id="13" name="TextBox 12"/>
          <p:cNvSpPr txBox="1"/>
          <p:nvPr/>
        </p:nvSpPr>
        <p:spPr>
          <a:xfrm>
            <a:off x="6389077" y="4023294"/>
            <a:ext cx="1600200" cy="369332"/>
          </a:xfrm>
          <a:prstGeom prst="rect">
            <a:avLst/>
          </a:prstGeom>
          <a:solidFill>
            <a:schemeClr val="accent2">
              <a:lumMod val="40000"/>
              <a:lumOff val="60000"/>
            </a:schemeClr>
          </a:solidFill>
        </p:spPr>
        <p:txBody>
          <a:bodyPr wrap="square" rtlCol="0">
            <a:spAutoFit/>
          </a:bodyPr>
          <a:lstStyle/>
          <a:p>
            <a:r>
              <a:rPr lang="en-US" dirty="0"/>
              <a:t>= 0.1423832%</a:t>
            </a:r>
          </a:p>
        </p:txBody>
      </p:sp>
      <p:sp>
        <p:nvSpPr>
          <p:cNvPr id="14" name="TextBox 13"/>
          <p:cNvSpPr txBox="1"/>
          <p:nvPr/>
        </p:nvSpPr>
        <p:spPr>
          <a:xfrm>
            <a:off x="6389077" y="4404290"/>
            <a:ext cx="1600200" cy="369332"/>
          </a:xfrm>
          <a:prstGeom prst="rect">
            <a:avLst/>
          </a:prstGeom>
          <a:solidFill>
            <a:schemeClr val="accent2">
              <a:lumMod val="40000"/>
              <a:lumOff val="60000"/>
            </a:schemeClr>
          </a:solidFill>
        </p:spPr>
        <p:txBody>
          <a:bodyPr wrap="square" rtlCol="0">
            <a:spAutoFit/>
          </a:bodyPr>
          <a:lstStyle/>
          <a:p>
            <a:r>
              <a:rPr lang="en-US" dirty="0"/>
              <a:t>= 1.0755001%</a:t>
            </a:r>
          </a:p>
        </p:txBody>
      </p:sp>
      <p:sp>
        <p:nvSpPr>
          <p:cNvPr id="15" name="TextBox 14"/>
          <p:cNvSpPr txBox="1"/>
          <p:nvPr/>
        </p:nvSpPr>
        <p:spPr>
          <a:xfrm>
            <a:off x="6389077" y="4785286"/>
            <a:ext cx="1600200" cy="369332"/>
          </a:xfrm>
          <a:prstGeom prst="rect">
            <a:avLst/>
          </a:prstGeom>
          <a:solidFill>
            <a:schemeClr val="accent2">
              <a:lumMod val="40000"/>
              <a:lumOff val="60000"/>
            </a:schemeClr>
          </a:solidFill>
        </p:spPr>
        <p:txBody>
          <a:bodyPr wrap="square" rtlCol="0">
            <a:spAutoFit/>
          </a:bodyPr>
          <a:lstStyle/>
          <a:p>
            <a:r>
              <a:rPr lang="en-US" dirty="0"/>
              <a:t>= 2.5432350%</a:t>
            </a:r>
          </a:p>
        </p:txBody>
      </p:sp>
      <p:sp>
        <p:nvSpPr>
          <p:cNvPr id="16" name="TextBox 15"/>
          <p:cNvSpPr txBox="1"/>
          <p:nvPr/>
        </p:nvSpPr>
        <p:spPr>
          <a:xfrm>
            <a:off x="293077" y="5154618"/>
            <a:ext cx="4876800" cy="252651"/>
          </a:xfrm>
          <a:prstGeom prst="rect">
            <a:avLst/>
          </a:prstGeom>
          <a:noFill/>
        </p:spPr>
        <p:txBody>
          <a:bodyPr wrap="square" rtlCol="0">
            <a:spAutoFit/>
          </a:bodyPr>
          <a:lstStyle/>
          <a:p>
            <a:r>
              <a:rPr lang="en-US" sz="1000" dirty="0"/>
              <a:t>More information at </a:t>
            </a:r>
            <a:r>
              <a:rPr lang="en-US" sz="1000" dirty="0">
                <a:hlinkClick r:id="rId5"/>
              </a:rPr>
              <a:t>https://spreadsheetsolving.com/expected-value-of-powerball-ticket</a:t>
            </a:r>
            <a:endParaRPr lang="en-US" sz="1000" dirty="0"/>
          </a:p>
        </p:txBody>
      </p:sp>
      <p:sp>
        <p:nvSpPr>
          <p:cNvPr id="17" name="TextBox 16"/>
          <p:cNvSpPr txBox="1"/>
          <p:nvPr/>
        </p:nvSpPr>
        <p:spPr>
          <a:xfrm>
            <a:off x="5468815" y="5468974"/>
            <a:ext cx="3314700" cy="923330"/>
          </a:xfrm>
          <a:prstGeom prst="rect">
            <a:avLst/>
          </a:prstGeom>
          <a:solidFill>
            <a:schemeClr val="accent3">
              <a:lumMod val="40000"/>
              <a:lumOff val="60000"/>
            </a:schemeClr>
          </a:solidFill>
        </p:spPr>
        <p:txBody>
          <a:bodyPr wrap="square" rtlCol="0">
            <a:spAutoFit/>
          </a:bodyPr>
          <a:lstStyle/>
          <a:p>
            <a:pPr algn="ctr"/>
            <a:r>
              <a:rPr lang="en-US" dirty="0"/>
              <a:t>How do we calculate the expected return (or EV) of a Powerball ticket?</a:t>
            </a:r>
          </a:p>
        </p:txBody>
      </p:sp>
    </p:spTree>
    <p:extLst>
      <p:ext uri="{BB962C8B-B14F-4D97-AF65-F5344CB8AC3E}">
        <p14:creationId xmlns:p14="http://schemas.microsoft.com/office/powerpoint/2010/main" val="38936029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6377"/>
            <a:ext cx="8229600" cy="771647"/>
          </a:xfrm>
        </p:spPr>
        <p:txBody>
          <a:bodyPr>
            <a:normAutofit fontScale="90000"/>
          </a:bodyPr>
          <a:lstStyle/>
          <a:p>
            <a:r>
              <a:rPr lang="en-US" dirty="0"/>
              <a:t>Expected Value of a </a:t>
            </a:r>
            <a:r>
              <a:rPr lang="en-US" dirty="0">
                <a:hlinkClick r:id="rId4"/>
              </a:rPr>
              <a:t>Powerball Ticket</a:t>
            </a:r>
            <a:endParaRPr lang="en-US" dirty="0"/>
          </a:p>
        </p:txBody>
      </p:sp>
      <p:sp>
        <p:nvSpPr>
          <p:cNvPr id="3" name="Content Placeholder 2"/>
          <p:cNvSpPr>
            <a:spLocks noGrp="1"/>
          </p:cNvSpPr>
          <p:nvPr>
            <p:ph idx="1"/>
          </p:nvPr>
        </p:nvSpPr>
        <p:spPr>
          <a:xfrm>
            <a:off x="105506" y="921116"/>
            <a:ext cx="8713177" cy="520822"/>
          </a:xfrm>
        </p:spPr>
        <p:txBody>
          <a:bodyPr>
            <a:normAutofit fontScale="77500" lnSpcReduction="20000"/>
          </a:bodyPr>
          <a:lstStyle/>
          <a:p>
            <a:pPr marL="0" indent="0">
              <a:buNone/>
            </a:pPr>
            <a:r>
              <a:rPr lang="en-US" b="1" dirty="0"/>
              <a:t>Let’s calculate that out (assume “grand prize” of $20,000,000):</a:t>
            </a:r>
          </a:p>
          <a:p>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329004093"/>
              </p:ext>
            </p:extLst>
          </p:nvPr>
        </p:nvGraphicFramePr>
        <p:xfrm>
          <a:off x="293076" y="1588476"/>
          <a:ext cx="5237286" cy="3708400"/>
        </p:xfrm>
        <a:graphic>
          <a:graphicData uri="http://schemas.openxmlformats.org/drawingml/2006/table">
            <a:tbl>
              <a:tblPr firstRow="1" bandRow="1">
                <a:tableStyleId>{5C22544A-7EE6-4342-B048-85BDC9FD1C3A}</a:tableStyleId>
              </a:tblPr>
              <a:tblGrid>
                <a:gridCol w="2170967">
                  <a:extLst>
                    <a:ext uri="{9D8B030D-6E8A-4147-A177-3AD203B41FA5}">
                      <a16:colId xmlns:a16="http://schemas.microsoft.com/office/drawing/2014/main" val="938010753"/>
                    </a:ext>
                  </a:extLst>
                </a:gridCol>
                <a:gridCol w="1413365">
                  <a:extLst>
                    <a:ext uri="{9D8B030D-6E8A-4147-A177-3AD203B41FA5}">
                      <a16:colId xmlns:a16="http://schemas.microsoft.com/office/drawing/2014/main" val="458474452"/>
                    </a:ext>
                  </a:extLst>
                </a:gridCol>
                <a:gridCol w="1652954">
                  <a:extLst>
                    <a:ext uri="{9D8B030D-6E8A-4147-A177-3AD203B41FA5}">
                      <a16:colId xmlns:a16="http://schemas.microsoft.com/office/drawing/2014/main" val="4020453779"/>
                    </a:ext>
                  </a:extLst>
                </a:gridCol>
              </a:tblGrid>
              <a:tr h="370840">
                <a:tc>
                  <a:txBody>
                    <a:bodyPr/>
                    <a:lstStyle/>
                    <a:p>
                      <a:r>
                        <a:rPr lang="en-US" dirty="0"/>
                        <a:t>Match</a:t>
                      </a:r>
                    </a:p>
                  </a:txBody>
                  <a:tcPr/>
                </a:tc>
                <a:tc>
                  <a:txBody>
                    <a:bodyPr/>
                    <a:lstStyle/>
                    <a:p>
                      <a:r>
                        <a:rPr lang="en-US" dirty="0"/>
                        <a:t>Prize</a:t>
                      </a:r>
                    </a:p>
                  </a:txBody>
                  <a:tcPr/>
                </a:tc>
                <a:tc>
                  <a:txBody>
                    <a:bodyPr/>
                    <a:lstStyle/>
                    <a:p>
                      <a:r>
                        <a:rPr lang="en-US" dirty="0"/>
                        <a:t>Probability</a:t>
                      </a:r>
                    </a:p>
                  </a:txBody>
                  <a:tcPr/>
                </a:tc>
                <a:extLst>
                  <a:ext uri="{0D108BD9-81ED-4DB2-BD59-A6C34878D82A}">
                    <a16:rowId xmlns:a16="http://schemas.microsoft.com/office/drawing/2014/main" val="766365701"/>
                  </a:ext>
                </a:extLst>
              </a:tr>
              <a:tr h="370840">
                <a:tc>
                  <a:txBody>
                    <a:bodyPr/>
                    <a:lstStyle/>
                    <a:p>
                      <a:r>
                        <a:rPr lang="en-US" dirty="0"/>
                        <a:t>5 Numbers +</a:t>
                      </a:r>
                      <a:r>
                        <a:rPr lang="en-US" baseline="0" dirty="0"/>
                        <a:t> PB</a:t>
                      </a:r>
                      <a:endParaRPr lang="en-US" dirty="0"/>
                    </a:p>
                  </a:txBody>
                  <a:tcPr/>
                </a:tc>
                <a:tc>
                  <a:txBody>
                    <a:bodyPr/>
                    <a:lstStyle/>
                    <a:p>
                      <a:r>
                        <a:rPr lang="en-US" dirty="0"/>
                        <a:t>$20,000,000</a:t>
                      </a:r>
                    </a:p>
                  </a:txBody>
                  <a:tcPr/>
                </a:tc>
                <a:tc>
                  <a:txBody>
                    <a:bodyPr/>
                    <a:lstStyle/>
                    <a:p>
                      <a:r>
                        <a:rPr lang="en-US" dirty="0"/>
                        <a:t>0.000000003</a:t>
                      </a:r>
                    </a:p>
                  </a:txBody>
                  <a:tcPr/>
                </a:tc>
                <a:extLst>
                  <a:ext uri="{0D108BD9-81ED-4DB2-BD59-A6C34878D82A}">
                    <a16:rowId xmlns:a16="http://schemas.microsoft.com/office/drawing/2014/main" val="2322051558"/>
                  </a:ext>
                </a:extLst>
              </a:tr>
              <a:tr h="370840">
                <a:tc>
                  <a:txBody>
                    <a:bodyPr/>
                    <a:lstStyle/>
                    <a:p>
                      <a:r>
                        <a:rPr lang="en-US" dirty="0"/>
                        <a:t>5 Numbers</a:t>
                      </a:r>
                    </a:p>
                  </a:txBody>
                  <a:tcPr/>
                </a:tc>
                <a:tc>
                  <a:txBody>
                    <a:bodyPr/>
                    <a:lstStyle/>
                    <a:p>
                      <a:r>
                        <a:rPr lang="en-US" dirty="0"/>
                        <a:t>$1,000,000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0.000000086</a:t>
                      </a:r>
                    </a:p>
                  </a:txBody>
                  <a:tcPr/>
                </a:tc>
                <a:extLst>
                  <a:ext uri="{0D108BD9-81ED-4DB2-BD59-A6C34878D82A}">
                    <a16:rowId xmlns:a16="http://schemas.microsoft.com/office/drawing/2014/main" val="3689639918"/>
                  </a:ext>
                </a:extLst>
              </a:tr>
              <a:tr h="370840">
                <a:tc>
                  <a:txBody>
                    <a:bodyPr/>
                    <a:lstStyle/>
                    <a:p>
                      <a:r>
                        <a:rPr lang="en-US" dirty="0"/>
                        <a:t>4 Numbers + PB</a:t>
                      </a:r>
                    </a:p>
                  </a:txBody>
                  <a:tcPr/>
                </a:tc>
                <a:tc>
                  <a:txBody>
                    <a:bodyPr/>
                    <a:lstStyle/>
                    <a:p>
                      <a:r>
                        <a:rPr lang="en-US" dirty="0"/>
                        <a:t>$50,000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0.000001095</a:t>
                      </a:r>
                    </a:p>
                  </a:txBody>
                  <a:tcPr/>
                </a:tc>
                <a:extLst>
                  <a:ext uri="{0D108BD9-81ED-4DB2-BD59-A6C34878D82A}">
                    <a16:rowId xmlns:a16="http://schemas.microsoft.com/office/drawing/2014/main" val="1211458931"/>
                  </a:ext>
                </a:extLst>
              </a:tr>
              <a:tr h="370840">
                <a:tc>
                  <a:txBody>
                    <a:bodyPr/>
                    <a:lstStyle/>
                    <a:p>
                      <a:r>
                        <a:rPr lang="en-US" dirty="0"/>
                        <a:t>4 Numbers</a:t>
                      </a:r>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0.000027378</a:t>
                      </a:r>
                    </a:p>
                  </a:txBody>
                  <a:tcPr/>
                </a:tc>
                <a:extLst>
                  <a:ext uri="{0D108BD9-81ED-4DB2-BD59-A6C34878D82A}">
                    <a16:rowId xmlns:a16="http://schemas.microsoft.com/office/drawing/2014/main" val="3713149420"/>
                  </a:ext>
                </a:extLst>
              </a:tr>
              <a:tr h="370840">
                <a:tc>
                  <a:txBody>
                    <a:bodyPr/>
                    <a:lstStyle/>
                    <a:p>
                      <a:r>
                        <a:rPr lang="en-US" dirty="0"/>
                        <a:t>3 Numbers +</a:t>
                      </a:r>
                      <a:r>
                        <a:rPr lang="en-US" baseline="0" dirty="0"/>
                        <a:t> PB</a:t>
                      </a:r>
                      <a:endParaRPr lang="en-US" dirty="0"/>
                    </a:p>
                  </a:txBody>
                  <a:tcPr/>
                </a:tc>
                <a:tc>
                  <a:txBody>
                    <a:bodyPr/>
                    <a:lstStyle/>
                    <a:p>
                      <a:r>
                        <a:rPr lang="en-US" dirty="0"/>
                        <a:t>$100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0.000068989</a:t>
                      </a:r>
                    </a:p>
                  </a:txBody>
                  <a:tcPr/>
                </a:tc>
                <a:extLst>
                  <a:ext uri="{0D108BD9-81ED-4DB2-BD59-A6C34878D82A}">
                    <a16:rowId xmlns:a16="http://schemas.microsoft.com/office/drawing/2014/main" val="2273408470"/>
                  </a:ext>
                </a:extLst>
              </a:tr>
              <a:tr h="370840">
                <a:tc>
                  <a:txBody>
                    <a:bodyPr/>
                    <a:lstStyle/>
                    <a:p>
                      <a:r>
                        <a:rPr lang="en-US" dirty="0"/>
                        <a:t>3 Numbers</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0.001721882</a:t>
                      </a:r>
                    </a:p>
                  </a:txBody>
                  <a:tcPr/>
                </a:tc>
                <a:extLst>
                  <a:ext uri="{0D108BD9-81ED-4DB2-BD59-A6C34878D82A}">
                    <a16:rowId xmlns:a16="http://schemas.microsoft.com/office/drawing/2014/main" val="1792764627"/>
                  </a:ext>
                </a:extLst>
              </a:tr>
              <a:tr h="370840">
                <a:tc>
                  <a:txBody>
                    <a:bodyPr/>
                    <a:lstStyle/>
                    <a:p>
                      <a:r>
                        <a:rPr lang="en-US" dirty="0"/>
                        <a:t>2 Numbers + PB</a:t>
                      </a:r>
                    </a:p>
                  </a:txBody>
                  <a:tcPr/>
                </a:tc>
                <a:tc>
                  <a:txBody>
                    <a:bodyPr/>
                    <a:lstStyle/>
                    <a:p>
                      <a:r>
                        <a:rPr lang="en-US" dirty="0"/>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0.001423832</a:t>
                      </a:r>
                    </a:p>
                  </a:txBody>
                  <a:tcPr/>
                </a:tc>
                <a:extLst>
                  <a:ext uri="{0D108BD9-81ED-4DB2-BD59-A6C34878D82A}">
                    <a16:rowId xmlns:a16="http://schemas.microsoft.com/office/drawing/2014/main" val="3590962217"/>
                  </a:ext>
                </a:extLst>
              </a:tr>
              <a:tr h="370840">
                <a:tc>
                  <a:txBody>
                    <a:bodyPr/>
                    <a:lstStyle/>
                    <a:p>
                      <a:r>
                        <a:rPr lang="en-US" dirty="0"/>
                        <a:t>2 Numbers</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0.010755001</a:t>
                      </a:r>
                    </a:p>
                  </a:txBody>
                  <a:tcPr/>
                </a:tc>
                <a:extLst>
                  <a:ext uri="{0D108BD9-81ED-4DB2-BD59-A6C34878D82A}">
                    <a16:rowId xmlns:a16="http://schemas.microsoft.com/office/drawing/2014/main" val="304193452"/>
                  </a:ext>
                </a:extLst>
              </a:tr>
              <a:tr h="370840">
                <a:tc>
                  <a:txBody>
                    <a:bodyPr/>
                    <a:lstStyle/>
                    <a:p>
                      <a:r>
                        <a:rPr lang="en-US" dirty="0"/>
                        <a:t>PB</a:t>
                      </a:r>
                    </a:p>
                  </a:txBody>
                  <a:tcPr/>
                </a:tc>
                <a:tc>
                  <a:txBody>
                    <a:bodyPr/>
                    <a:lstStyle/>
                    <a:p>
                      <a:r>
                        <a:rPr lang="en-US" dirty="0"/>
                        <a:t>$4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0.025432350</a:t>
                      </a:r>
                    </a:p>
                  </a:txBody>
                  <a:tcPr/>
                </a:tc>
                <a:extLst>
                  <a:ext uri="{0D108BD9-81ED-4DB2-BD59-A6C34878D82A}">
                    <a16:rowId xmlns:a16="http://schemas.microsoft.com/office/drawing/2014/main" val="2465466377"/>
                  </a:ext>
                </a:extLst>
              </a:tr>
            </a:tbl>
          </a:graphicData>
        </a:graphic>
      </p:graphicFrame>
      <p:sp>
        <p:nvSpPr>
          <p:cNvPr id="5" name="TextBox 4"/>
          <p:cNvSpPr txBox="1"/>
          <p:nvPr/>
        </p:nvSpPr>
        <p:spPr>
          <a:xfrm>
            <a:off x="5530362" y="1954032"/>
            <a:ext cx="3543300" cy="369332"/>
          </a:xfrm>
          <a:prstGeom prst="rect">
            <a:avLst/>
          </a:prstGeom>
          <a:solidFill>
            <a:schemeClr val="accent2">
              <a:lumMod val="40000"/>
              <a:lumOff val="60000"/>
            </a:schemeClr>
          </a:solidFill>
        </p:spPr>
        <p:txBody>
          <a:bodyPr wrap="square" rtlCol="0">
            <a:spAutoFit/>
          </a:bodyPr>
          <a:lstStyle/>
          <a:p>
            <a:r>
              <a:rPr lang="en-US" dirty="0"/>
              <a:t>= 20000000*0.000000003 = $0.07</a:t>
            </a:r>
          </a:p>
        </p:txBody>
      </p:sp>
      <p:sp>
        <p:nvSpPr>
          <p:cNvPr id="6" name="TextBox 5"/>
          <p:cNvSpPr txBox="1"/>
          <p:nvPr/>
        </p:nvSpPr>
        <p:spPr>
          <a:xfrm>
            <a:off x="5530362" y="2316761"/>
            <a:ext cx="3543300" cy="369332"/>
          </a:xfrm>
          <a:prstGeom prst="rect">
            <a:avLst/>
          </a:prstGeom>
          <a:solidFill>
            <a:schemeClr val="accent2">
              <a:lumMod val="40000"/>
              <a:lumOff val="60000"/>
            </a:schemeClr>
          </a:solidFill>
        </p:spPr>
        <p:txBody>
          <a:bodyPr wrap="square" rtlCol="0">
            <a:spAutoFit/>
          </a:bodyPr>
          <a:lstStyle/>
          <a:p>
            <a:r>
              <a:rPr lang="en-US" dirty="0"/>
              <a:t>= 1000000*0.000000086 = $0.09</a:t>
            </a:r>
          </a:p>
        </p:txBody>
      </p:sp>
      <p:sp>
        <p:nvSpPr>
          <p:cNvPr id="7" name="TextBox 6"/>
          <p:cNvSpPr txBox="1"/>
          <p:nvPr/>
        </p:nvSpPr>
        <p:spPr>
          <a:xfrm>
            <a:off x="5530362" y="2686174"/>
            <a:ext cx="3543300" cy="369332"/>
          </a:xfrm>
          <a:prstGeom prst="rect">
            <a:avLst/>
          </a:prstGeom>
          <a:solidFill>
            <a:schemeClr val="accent2">
              <a:lumMod val="40000"/>
              <a:lumOff val="60000"/>
            </a:schemeClr>
          </a:solidFill>
        </p:spPr>
        <p:txBody>
          <a:bodyPr wrap="square" rtlCol="0">
            <a:spAutoFit/>
          </a:bodyPr>
          <a:lstStyle/>
          <a:p>
            <a:r>
              <a:rPr lang="en-US" dirty="0"/>
              <a:t>= 50000*0.000001095 = $0.05</a:t>
            </a:r>
          </a:p>
        </p:txBody>
      </p:sp>
      <p:sp>
        <p:nvSpPr>
          <p:cNvPr id="8" name="TextBox 7"/>
          <p:cNvSpPr txBox="1"/>
          <p:nvPr/>
        </p:nvSpPr>
        <p:spPr>
          <a:xfrm>
            <a:off x="5530362" y="3055506"/>
            <a:ext cx="3543300" cy="369332"/>
          </a:xfrm>
          <a:prstGeom prst="rect">
            <a:avLst/>
          </a:prstGeom>
          <a:solidFill>
            <a:schemeClr val="accent2">
              <a:lumMod val="40000"/>
              <a:lumOff val="60000"/>
            </a:schemeClr>
          </a:solidFill>
        </p:spPr>
        <p:txBody>
          <a:bodyPr wrap="square" rtlCol="0">
            <a:spAutoFit/>
          </a:bodyPr>
          <a:lstStyle/>
          <a:p>
            <a:r>
              <a:rPr lang="en-US" dirty="0"/>
              <a:t>= 100*0.000027378 = $0.00</a:t>
            </a:r>
          </a:p>
        </p:txBody>
      </p:sp>
      <p:sp>
        <p:nvSpPr>
          <p:cNvPr id="9" name="TextBox 8"/>
          <p:cNvSpPr txBox="1"/>
          <p:nvPr/>
        </p:nvSpPr>
        <p:spPr>
          <a:xfrm>
            <a:off x="5530362" y="3424838"/>
            <a:ext cx="3543300" cy="369332"/>
          </a:xfrm>
          <a:prstGeom prst="rect">
            <a:avLst/>
          </a:prstGeom>
          <a:solidFill>
            <a:schemeClr val="accent2">
              <a:lumMod val="40000"/>
              <a:lumOff val="60000"/>
            </a:schemeClr>
          </a:solidFill>
        </p:spPr>
        <p:txBody>
          <a:bodyPr wrap="square" rtlCol="0">
            <a:spAutoFit/>
          </a:bodyPr>
          <a:lstStyle/>
          <a:p>
            <a:r>
              <a:rPr lang="en-US" dirty="0"/>
              <a:t>= 100*0.000068989 = $0.01</a:t>
            </a:r>
          </a:p>
        </p:txBody>
      </p:sp>
      <p:sp>
        <p:nvSpPr>
          <p:cNvPr id="10" name="TextBox 9"/>
          <p:cNvSpPr txBox="1"/>
          <p:nvPr/>
        </p:nvSpPr>
        <p:spPr>
          <a:xfrm>
            <a:off x="5530362" y="3794170"/>
            <a:ext cx="3543300" cy="369332"/>
          </a:xfrm>
          <a:prstGeom prst="rect">
            <a:avLst/>
          </a:prstGeom>
          <a:solidFill>
            <a:schemeClr val="accent2">
              <a:lumMod val="40000"/>
              <a:lumOff val="60000"/>
            </a:schemeClr>
          </a:solidFill>
        </p:spPr>
        <p:txBody>
          <a:bodyPr wrap="square" rtlCol="0">
            <a:spAutoFit/>
          </a:bodyPr>
          <a:lstStyle/>
          <a:p>
            <a:r>
              <a:rPr lang="en-US" dirty="0"/>
              <a:t>= 7*0.001721882 = $0.01</a:t>
            </a:r>
          </a:p>
        </p:txBody>
      </p:sp>
      <p:sp>
        <p:nvSpPr>
          <p:cNvPr id="11" name="TextBox 10"/>
          <p:cNvSpPr txBox="1"/>
          <p:nvPr/>
        </p:nvSpPr>
        <p:spPr>
          <a:xfrm>
            <a:off x="5530362" y="4163502"/>
            <a:ext cx="3543300" cy="369332"/>
          </a:xfrm>
          <a:prstGeom prst="rect">
            <a:avLst/>
          </a:prstGeom>
          <a:solidFill>
            <a:schemeClr val="accent2">
              <a:lumMod val="40000"/>
              <a:lumOff val="60000"/>
            </a:schemeClr>
          </a:solidFill>
        </p:spPr>
        <p:txBody>
          <a:bodyPr wrap="square" rtlCol="0">
            <a:spAutoFit/>
          </a:bodyPr>
          <a:lstStyle/>
          <a:p>
            <a:r>
              <a:rPr lang="en-US" dirty="0"/>
              <a:t>= 7*0.001423832 = $0.01</a:t>
            </a:r>
          </a:p>
        </p:txBody>
      </p:sp>
      <p:sp>
        <p:nvSpPr>
          <p:cNvPr id="12" name="TextBox 11"/>
          <p:cNvSpPr txBox="1"/>
          <p:nvPr/>
        </p:nvSpPr>
        <p:spPr>
          <a:xfrm>
            <a:off x="5530362" y="4532834"/>
            <a:ext cx="3543300" cy="369332"/>
          </a:xfrm>
          <a:prstGeom prst="rect">
            <a:avLst/>
          </a:prstGeom>
          <a:solidFill>
            <a:schemeClr val="accent2">
              <a:lumMod val="40000"/>
              <a:lumOff val="60000"/>
            </a:schemeClr>
          </a:solidFill>
        </p:spPr>
        <p:txBody>
          <a:bodyPr wrap="square" rtlCol="0">
            <a:spAutoFit/>
          </a:bodyPr>
          <a:lstStyle/>
          <a:p>
            <a:r>
              <a:rPr lang="en-US" dirty="0"/>
              <a:t>= 4*0.010755001 = $0.04</a:t>
            </a:r>
          </a:p>
        </p:txBody>
      </p:sp>
      <p:sp>
        <p:nvSpPr>
          <p:cNvPr id="13" name="TextBox 12"/>
          <p:cNvSpPr txBox="1"/>
          <p:nvPr/>
        </p:nvSpPr>
        <p:spPr>
          <a:xfrm>
            <a:off x="5530362" y="4902166"/>
            <a:ext cx="3543300" cy="369332"/>
          </a:xfrm>
          <a:prstGeom prst="rect">
            <a:avLst/>
          </a:prstGeom>
          <a:solidFill>
            <a:schemeClr val="accent2">
              <a:lumMod val="40000"/>
              <a:lumOff val="60000"/>
            </a:schemeClr>
          </a:solidFill>
        </p:spPr>
        <p:txBody>
          <a:bodyPr wrap="square" rtlCol="0">
            <a:spAutoFit/>
          </a:bodyPr>
          <a:lstStyle/>
          <a:p>
            <a:r>
              <a:rPr lang="en-US" dirty="0"/>
              <a:t>= 4*0.025432350 = $0.10</a:t>
            </a:r>
          </a:p>
        </p:txBody>
      </p:sp>
      <p:sp>
        <p:nvSpPr>
          <p:cNvPr id="15" name="TextBox 14"/>
          <p:cNvSpPr txBox="1"/>
          <p:nvPr/>
        </p:nvSpPr>
        <p:spPr>
          <a:xfrm>
            <a:off x="4853353" y="5466097"/>
            <a:ext cx="3894992" cy="923330"/>
          </a:xfrm>
          <a:prstGeom prst="rect">
            <a:avLst/>
          </a:prstGeom>
          <a:solidFill>
            <a:schemeClr val="accent3">
              <a:lumMod val="40000"/>
              <a:lumOff val="60000"/>
            </a:schemeClr>
          </a:solidFill>
        </p:spPr>
        <p:txBody>
          <a:bodyPr wrap="square" rtlCol="0">
            <a:spAutoFit/>
          </a:bodyPr>
          <a:lstStyle/>
          <a:p>
            <a:pPr algn="ctr"/>
            <a:r>
              <a:rPr lang="en-US" dirty="0"/>
              <a:t>Add them all up to get total expected return: $0.39</a:t>
            </a:r>
          </a:p>
          <a:p>
            <a:pPr algn="ctr"/>
            <a:r>
              <a:rPr lang="en-US" dirty="0"/>
              <a:t>….on a $2 ticket</a:t>
            </a:r>
          </a:p>
        </p:txBody>
      </p:sp>
    </p:spTree>
    <p:extLst>
      <p:ext uri="{BB962C8B-B14F-4D97-AF65-F5344CB8AC3E}">
        <p14:creationId xmlns:p14="http://schemas.microsoft.com/office/powerpoint/2010/main" val="33155196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2754"/>
            <a:ext cx="8229600" cy="868362"/>
          </a:xfrm>
        </p:spPr>
        <p:txBody>
          <a:bodyPr/>
          <a:lstStyle/>
          <a:p>
            <a:r>
              <a:rPr lang="en-US" dirty="0"/>
              <a:t>So, should you play Powerball?</a:t>
            </a:r>
          </a:p>
        </p:txBody>
      </p:sp>
      <p:sp>
        <p:nvSpPr>
          <p:cNvPr id="3" name="Content Placeholder 2"/>
          <p:cNvSpPr>
            <a:spLocks noGrp="1"/>
          </p:cNvSpPr>
          <p:nvPr>
            <p:ph idx="1"/>
          </p:nvPr>
        </p:nvSpPr>
        <p:spPr>
          <a:xfrm>
            <a:off x="457200" y="1132131"/>
            <a:ext cx="8229600" cy="4525963"/>
          </a:xfrm>
        </p:spPr>
        <p:txBody>
          <a:bodyPr>
            <a:normAutofit/>
          </a:bodyPr>
          <a:lstStyle/>
          <a:p>
            <a:r>
              <a:rPr lang="en-US" dirty="0"/>
              <a:t>Is Powerball a worthwhile investment?</a:t>
            </a:r>
          </a:p>
          <a:p>
            <a:pPr lvl="1"/>
            <a:r>
              <a:rPr lang="en-US" dirty="0"/>
              <a:t>You should expect to lose $1.61 of your $2</a:t>
            </a:r>
          </a:p>
          <a:p>
            <a:pPr lvl="1"/>
            <a:r>
              <a:rPr lang="en-US" dirty="0"/>
              <a:t>That’s 80.50% of your money lost per ticket!</a:t>
            </a:r>
          </a:p>
          <a:p>
            <a:r>
              <a:rPr lang="en-US" dirty="0"/>
              <a:t>But that’s at $20,000,000</a:t>
            </a:r>
          </a:p>
          <a:p>
            <a:pPr lvl="1"/>
            <a:r>
              <a:rPr lang="en-US" dirty="0"/>
              <a:t>Powerball grows each time it isn’t won</a:t>
            </a:r>
          </a:p>
          <a:p>
            <a:pPr lvl="1"/>
            <a:r>
              <a:rPr lang="en-US" dirty="0"/>
              <a:t>How big would the jackpot have to be to give you a positive expected return?</a:t>
            </a:r>
          </a:p>
          <a:p>
            <a:r>
              <a:rPr lang="en-US" dirty="0"/>
              <a:t>$494,000,000…assuming you don’t split it!</a:t>
            </a:r>
          </a:p>
        </p:txBody>
      </p:sp>
    </p:spTree>
    <p:extLst>
      <p:ext uri="{BB962C8B-B14F-4D97-AF65-F5344CB8AC3E}">
        <p14:creationId xmlns:p14="http://schemas.microsoft.com/office/powerpoint/2010/main" val="1863404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799"/>
            <a:ext cx="8229600" cy="1143000"/>
          </a:xfrm>
        </p:spPr>
        <p:txBody>
          <a:bodyPr/>
          <a:lstStyle/>
          <a:p>
            <a:r>
              <a:rPr lang="en-US" dirty="0"/>
              <a:t>Question to Consider</a:t>
            </a:r>
          </a:p>
        </p:txBody>
      </p:sp>
      <p:sp>
        <p:nvSpPr>
          <p:cNvPr id="3" name="Content Placeholder 2"/>
          <p:cNvSpPr>
            <a:spLocks noGrp="1"/>
          </p:cNvSpPr>
          <p:nvPr>
            <p:ph idx="1"/>
          </p:nvPr>
        </p:nvSpPr>
        <p:spPr>
          <a:xfrm>
            <a:off x="103239" y="1661746"/>
            <a:ext cx="8937522" cy="4072540"/>
          </a:xfrm>
        </p:spPr>
        <p:txBody>
          <a:bodyPr>
            <a:normAutofit/>
          </a:bodyPr>
          <a:lstStyle/>
          <a:p>
            <a:pPr marL="0" indent="0" algn="ctr">
              <a:buNone/>
            </a:pPr>
            <a:r>
              <a:rPr lang="en-US" dirty="0"/>
              <a:t>Your friend invites you to play the following game. She will roll a die. If the die lands on 1 or 2, you win $10. If the die lands on 3, you win $7. If the die lands on 4, you win $2. If the die lands on 5 or 6, you lose. If this game costs $5 to play, should you play? Explain your answer.</a:t>
            </a:r>
            <a:endParaRPr lang="en-US" sz="1600" dirty="0"/>
          </a:p>
        </p:txBody>
      </p:sp>
    </p:spTree>
    <p:extLst>
      <p:ext uri="{BB962C8B-B14F-4D97-AF65-F5344CB8AC3E}">
        <p14:creationId xmlns:p14="http://schemas.microsoft.com/office/powerpoint/2010/main" val="220442453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844" y="90707"/>
            <a:ext cx="8812311" cy="837036"/>
          </a:xfrm>
        </p:spPr>
        <p:txBody>
          <a:bodyPr>
            <a:noAutofit/>
          </a:bodyPr>
          <a:lstStyle/>
          <a:p>
            <a:r>
              <a:rPr lang="en-US" sz="3600" b="1" dirty="0"/>
              <a:t>Important Carryovers from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30196"/>
                <a:ext cx="8229600" cy="4492178"/>
              </a:xfrm>
            </p:spPr>
            <p:txBody>
              <a:bodyPr>
                <a:normAutofit fontScale="85000" lnSpcReduction="20000"/>
              </a:bodyPr>
              <a:lstStyle/>
              <a:p>
                <a:pPr marL="0" indent="0">
                  <a:buNone/>
                </a:pPr>
                <a:r>
                  <a:rPr lang="en-US" dirty="0"/>
                  <a:t>Other carryovers regarding </a:t>
                </a:r>
                <a:r>
                  <a:rPr lang="en-US" i="1" dirty="0"/>
                  <a:t>inference</a:t>
                </a:r>
                <a:r>
                  <a:rPr lang="en-US" dirty="0"/>
                  <a:t>:</a:t>
                </a:r>
              </a:p>
              <a:p>
                <a:r>
                  <a:rPr lang="en-US" sz="2800" dirty="0"/>
                  <a:t>Like in hypothesis testing, coefficient testing, etc., we’re trying to make an inference about a population</a:t>
                </a:r>
              </a:p>
              <a:p>
                <a:pPr lvl="1"/>
                <a:r>
                  <a:rPr lang="en-US" sz="2600" dirty="0"/>
                  <a:t>Linear regression coefficients</a:t>
                </a:r>
              </a:p>
              <a:p>
                <a:pPr lvl="2"/>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0</m:t>
                        </m:r>
                      </m:sub>
                    </m:sSub>
                  </m:oMath>
                </a14:m>
                <a:r>
                  <a:rPr lang="en-US" dirty="0"/>
                  <a:t> (or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0</m:t>
                        </m:r>
                      </m:sub>
                    </m:sSub>
                  </m:oMath>
                </a14:m>
                <a:r>
                  <a:rPr lang="en-US" dirty="0"/>
                  <a:t> always intercept values</a:t>
                </a:r>
              </a:p>
              <a:p>
                <a:pPr lvl="2"/>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1</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b="0" i="1" dirty="0" smtClean="0">
                            <a:latin typeface="Cambria Math" panose="02040503050406030204" pitchFamily="18" charset="0"/>
                          </a:rPr>
                          <m:t>2</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b="0" i="1" dirty="0" smtClean="0">
                            <a:latin typeface="Cambria Math" panose="02040503050406030204" pitchFamily="18" charset="0"/>
                          </a:rPr>
                          <m:t>3</m:t>
                        </m:r>
                      </m:sub>
                    </m:sSub>
                  </m:oMath>
                </a14:m>
                <a:r>
                  <a:rPr lang="en-US" dirty="0"/>
                  <a:t>,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b="0" i="1" dirty="0" smtClean="0">
                            <a:latin typeface="Cambria Math" panose="02040503050406030204" pitchFamily="18" charset="0"/>
                          </a:rPr>
                          <m:t>𝑘</m:t>
                        </m:r>
                      </m:sub>
                    </m:sSub>
                  </m:oMath>
                </a14:m>
                <a:r>
                  <a:rPr lang="en-US" dirty="0"/>
                  <a:t> (or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dirty="0"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𝑘</m:t>
                        </m:r>
                      </m:sub>
                    </m:sSub>
                  </m:oMath>
                </a14:m>
                <a:r>
                  <a:rPr lang="en-US" dirty="0"/>
                  <a:t>) always estimated coefficients</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3</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𝑘</m:t>
                        </m:r>
                      </m:sub>
                    </m:sSub>
                  </m:oMath>
                </a14:m>
                <a:r>
                  <a:rPr lang="en-US" dirty="0"/>
                  <a:t> always population regression coefficients</a:t>
                </a:r>
              </a:p>
              <a:p>
                <a:pPr lvl="2"/>
                <a:r>
                  <a:rPr lang="en-US" dirty="0"/>
                  <a:t>Interpretation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1</m:t>
                        </m:r>
                      </m:sub>
                    </m:sSub>
                  </m:oMath>
                </a14:m>
                <a:r>
                  <a:rPr lang="en-US" dirty="0"/>
                  <a:t> or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dirty="0">
                            <a:latin typeface="Cambria Math" panose="02040503050406030204" pitchFamily="18" charset="0"/>
                          </a:rPr>
                          <m:t>1</m:t>
                        </m:r>
                      </m:sub>
                    </m:sSub>
                  </m:oMath>
                </a14:m>
                <a:r>
                  <a:rPr lang="en-US" dirty="0"/>
                  <a:t>: “As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1</m:t>
                        </m:r>
                      </m:sub>
                    </m:sSub>
                  </m:oMath>
                </a14:m>
                <a:r>
                  <a:rPr lang="en-US" dirty="0"/>
                  <a:t>increases by one unit, we expect </a:t>
                </a:r>
                <a14:m>
                  <m:oMath xmlns:m="http://schemas.openxmlformats.org/officeDocument/2006/math">
                    <m:r>
                      <a:rPr lang="en-US" b="0" i="1" dirty="0" smtClean="0">
                        <a:latin typeface="Cambria Math" panose="02040503050406030204" pitchFamily="18" charset="0"/>
                      </a:rPr>
                      <m:t>𝑦</m:t>
                    </m:r>
                  </m:oMath>
                </a14:m>
                <a:r>
                  <a:rPr lang="en-US" dirty="0"/>
                  <a:t> to increase by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1</m:t>
                        </m:r>
                      </m:sub>
                    </m:sSub>
                  </m:oMath>
                </a14:m>
                <a:r>
                  <a:rPr lang="en-US" dirty="0"/>
                  <a:t>, holding all other variables constant.”</a:t>
                </a:r>
              </a:p>
              <a:p>
                <a:pPr lvl="1"/>
                <a:r>
                  <a:rPr lang="en-US" sz="2600" dirty="0"/>
                  <a:t>p-value</a:t>
                </a:r>
              </a:p>
              <a:p>
                <a:pPr lvl="2"/>
                <a:r>
                  <a:rPr lang="en-US" dirty="0"/>
                  <a:t>Evaluates how well our inference matches</a:t>
                </a:r>
              </a:p>
              <a:p>
                <a:pPr lvl="2"/>
                <a:r>
                  <a:rPr lang="en-US" dirty="0"/>
                  <a:t>If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&gt;</m:t>
                    </m:r>
                    <m:r>
                      <a:rPr lang="en-US" b="0" i="1" smtClean="0">
                        <a:latin typeface="Cambria Math" panose="02040503050406030204" pitchFamily="18" charset="0"/>
                      </a:rPr>
                      <m:t>𝛼</m:t>
                    </m:r>
                  </m:oMath>
                </a14:m>
                <a:r>
                  <a:rPr lang="en-US" dirty="0"/>
                  <a:t>, result is </a:t>
                </a:r>
                <a:r>
                  <a:rPr lang="en-US" b="1" dirty="0"/>
                  <a:t>NOT</a:t>
                </a:r>
                <a:r>
                  <a:rPr lang="en-US" dirty="0"/>
                  <a:t> significant</a:t>
                </a:r>
              </a:p>
              <a:p>
                <a:pPr lvl="2"/>
                <a:r>
                  <a:rPr lang="en-US" dirty="0"/>
                  <a:t>If </a:t>
                </a:r>
                <a14:m>
                  <m:oMath xmlns:m="http://schemas.openxmlformats.org/officeDocument/2006/math">
                    <m:r>
                      <a:rPr lang="en-US" i="1" smtClean="0">
                        <a:latin typeface="Cambria Math" panose="02040503050406030204" pitchFamily="18" charset="0"/>
                      </a:rPr>
                      <m:t>𝑝</m:t>
                    </m:r>
                    <m:r>
                      <a:rPr lang="en-US" b="0" i="1" smtClean="0">
                        <a:latin typeface="Cambria Math" panose="02040503050406030204" pitchFamily="18" charset="0"/>
                      </a:rPr>
                      <m:t>&lt;</m:t>
                    </m:r>
                    <m:r>
                      <a:rPr lang="en-US" i="1">
                        <a:latin typeface="Cambria Math" panose="02040503050406030204" pitchFamily="18" charset="0"/>
                      </a:rPr>
                      <m:t>𝛼</m:t>
                    </m:r>
                  </m:oMath>
                </a14:m>
                <a:r>
                  <a:rPr lang="en-US" dirty="0"/>
                  <a:t>, result </a:t>
                </a:r>
                <a:r>
                  <a:rPr lang="en-US" b="1" dirty="0"/>
                  <a:t>IS</a:t>
                </a:r>
                <a:r>
                  <a:rPr lang="en-US" dirty="0"/>
                  <a:t> significant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30196"/>
                <a:ext cx="8229600" cy="4492178"/>
              </a:xfrm>
              <a:blipFill>
                <a:blip r:embed="rId4"/>
                <a:stretch>
                  <a:fillRect l="-1407" t="-2849" r="-1556"/>
                </a:stretch>
              </a:blipFill>
            </p:spPr>
            <p:txBody>
              <a:bodyPr/>
              <a:lstStyle/>
              <a:p>
                <a:r>
                  <a:rPr lang="en-US">
                    <a:noFill/>
                  </a:rPr>
                  <a:t> </a:t>
                </a:r>
              </a:p>
            </p:txBody>
          </p:sp>
        </mc:Fallback>
      </mc:AlternateContent>
    </p:spTree>
    <p:extLst>
      <p:ext uri="{BB962C8B-B14F-4D97-AF65-F5344CB8AC3E}">
        <p14:creationId xmlns:p14="http://schemas.microsoft.com/office/powerpoint/2010/main" val="4131494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6331" y="135128"/>
            <a:ext cx="8229600" cy="1143000"/>
          </a:xfrm>
        </p:spPr>
        <p:txBody>
          <a:bodyPr>
            <a:normAutofit/>
          </a:bodyPr>
          <a:lstStyle/>
          <a:p>
            <a:r>
              <a:rPr lang="en-US" sz="3600" b="1" dirty="0"/>
              <a:t>What is a p-value?</a:t>
            </a:r>
          </a:p>
        </p:txBody>
      </p:sp>
      <p:sp>
        <p:nvSpPr>
          <p:cNvPr id="3" name="Content Placeholder 2"/>
          <p:cNvSpPr>
            <a:spLocks noGrp="1"/>
          </p:cNvSpPr>
          <p:nvPr>
            <p:ph idx="1"/>
          </p:nvPr>
        </p:nvSpPr>
        <p:spPr>
          <a:xfrm>
            <a:off x="536331" y="1188474"/>
            <a:ext cx="8229600" cy="5098025"/>
          </a:xfrm>
        </p:spPr>
        <p:txBody>
          <a:bodyPr>
            <a:normAutofit/>
          </a:bodyPr>
          <a:lstStyle/>
          <a:p>
            <a:r>
              <a:rPr lang="en-US" sz="2400" dirty="0"/>
              <a:t>p-value: “What’s the probability the null hypothesis is true given this particular sample?”</a:t>
            </a:r>
          </a:p>
          <a:p>
            <a:pPr lvl="1"/>
            <a:r>
              <a:rPr lang="en-US" sz="2200" dirty="0"/>
              <a:t>“Null hypothesis” is a general term for any inference test</a:t>
            </a:r>
          </a:p>
          <a:p>
            <a:pPr lvl="1"/>
            <a:r>
              <a:rPr lang="en-US" sz="2200" dirty="0"/>
              <a:t>In linear regression (like other methods), two inference tests:</a:t>
            </a:r>
          </a:p>
          <a:p>
            <a:pPr lvl="2"/>
            <a:r>
              <a:rPr lang="en-US" sz="2000" dirty="0"/>
              <a:t>F-test:</a:t>
            </a:r>
          </a:p>
          <a:p>
            <a:pPr lvl="3"/>
            <a:r>
              <a:rPr lang="en-US" sz="1800" dirty="0"/>
              <a:t>Tests overall model fit</a:t>
            </a:r>
          </a:p>
          <a:p>
            <a:pPr lvl="3"/>
            <a:r>
              <a:rPr lang="en-US" sz="1800" dirty="0"/>
              <a:t>Null hypothesis: “This </a:t>
            </a:r>
            <a:r>
              <a:rPr lang="en-US" sz="1800" i="1" dirty="0"/>
              <a:t>model</a:t>
            </a:r>
            <a:r>
              <a:rPr lang="en-US" sz="1800" dirty="0"/>
              <a:t> is </a:t>
            </a:r>
            <a:r>
              <a:rPr lang="en-US" sz="1800" b="1" dirty="0"/>
              <a:t>NOT</a:t>
            </a:r>
            <a:r>
              <a:rPr lang="en-US" sz="1800" dirty="0"/>
              <a:t> useful”</a:t>
            </a:r>
          </a:p>
          <a:p>
            <a:pPr lvl="2"/>
            <a:r>
              <a:rPr lang="en-US" sz="2000" dirty="0"/>
              <a:t>Coefficient test(s):</a:t>
            </a:r>
          </a:p>
          <a:p>
            <a:pPr lvl="3"/>
            <a:r>
              <a:rPr lang="en-US" sz="1800" dirty="0"/>
              <a:t>Tests individual predictor (x) variables</a:t>
            </a:r>
          </a:p>
          <a:p>
            <a:pPr lvl="3"/>
            <a:r>
              <a:rPr lang="en-US" sz="1800" dirty="0"/>
              <a:t>Null hypothesis: “This </a:t>
            </a:r>
            <a:r>
              <a:rPr lang="en-US" sz="1800" i="1" dirty="0"/>
              <a:t>predictor</a:t>
            </a:r>
            <a:r>
              <a:rPr lang="en-US" sz="1800" dirty="0"/>
              <a:t> is </a:t>
            </a:r>
            <a:r>
              <a:rPr lang="en-US" sz="1800" b="1" dirty="0"/>
              <a:t>NOT</a:t>
            </a:r>
            <a:r>
              <a:rPr lang="en-US" sz="1800" dirty="0"/>
              <a:t> useful”</a:t>
            </a:r>
          </a:p>
          <a:p>
            <a:pPr lvl="1"/>
            <a:r>
              <a:rPr lang="en-US" sz="2200" dirty="0"/>
              <a:t>So if p = 0.01, there is a 1% chance we would get this result assuming the null hypothesis is true</a:t>
            </a:r>
          </a:p>
        </p:txBody>
      </p:sp>
    </p:spTree>
    <p:extLst>
      <p:ext uri="{BB962C8B-B14F-4D97-AF65-F5344CB8AC3E}">
        <p14:creationId xmlns:p14="http://schemas.microsoft.com/office/powerpoint/2010/main" val="29255182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a:t>What is a p-value?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53346"/>
                <a:ext cx="8229600" cy="5098025"/>
              </a:xfrm>
            </p:spPr>
            <p:txBody>
              <a:bodyPr>
                <a:normAutofit/>
              </a:bodyPr>
              <a:lstStyle/>
              <a:p>
                <a:r>
                  <a:rPr lang="en-US" sz="2400" dirty="0"/>
                  <a:t>If p = 0.01, there is a 1% chance we would get this result assuming the null hypothesis is true</a:t>
                </a:r>
              </a:p>
              <a:p>
                <a:pPr lvl="1"/>
                <a:r>
                  <a:rPr lang="en-US" sz="2200" dirty="0"/>
                  <a:t>So, for an F-test: p=0.01 means we expect to see this result 1% of the time if the model is truly not useful in predicting y</a:t>
                </a:r>
              </a:p>
              <a:p>
                <a:pPr lvl="1"/>
                <a:r>
                  <a:rPr lang="en-US" sz="2200" dirty="0"/>
                  <a:t>For a coefficient test, p=0.01 means we expect to see this result 1% of the time if the coefficient is truly not useful in predicting y</a:t>
                </a:r>
              </a:p>
              <a:p>
                <a:pPr lvl="1"/>
                <a:r>
                  <a:rPr lang="en-US" sz="2200" dirty="0"/>
                  <a:t>This seems like good evidence the model/coefficient is actually useful</a:t>
                </a:r>
              </a:p>
              <a:p>
                <a:pPr lvl="1"/>
                <a:r>
                  <a:rPr lang="en-US" sz="2200" dirty="0"/>
                  <a:t>To draw a conclusion, compare this p-value to significance level, </a:t>
                </a:r>
                <a14:m>
                  <m:oMath xmlns:m="http://schemas.openxmlformats.org/officeDocument/2006/math">
                    <m:r>
                      <a:rPr lang="en-US" sz="2200" i="1">
                        <a:latin typeface="Cambria Math" panose="02040503050406030204" pitchFamily="18" charset="0"/>
                        <a:ea typeface="Cambria Math" panose="02040503050406030204" pitchFamily="18" charset="0"/>
                      </a:rPr>
                      <m:t>𝛼</m:t>
                    </m:r>
                  </m:oMath>
                </a14:m>
                <a:endParaRPr lang="en-US" sz="2200" dirty="0"/>
              </a:p>
              <a:p>
                <a:r>
                  <a:rPr lang="en-US" sz="2400" dirty="0"/>
                  <a:t>Remember, p-values are a good statistic, but they aren’t perfect!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53346"/>
                <a:ext cx="8229600" cy="5098025"/>
              </a:xfrm>
              <a:blipFill>
                <a:blip r:embed="rId4"/>
                <a:stretch>
                  <a:fillRect l="-963" t="-957" r="-593"/>
                </a:stretch>
              </a:blipFill>
            </p:spPr>
            <p:txBody>
              <a:bodyPr/>
              <a:lstStyle/>
              <a:p>
                <a:r>
                  <a:rPr lang="en-US">
                    <a:noFill/>
                  </a:rPr>
                  <a:t> </a:t>
                </a:r>
              </a:p>
            </p:txBody>
          </p:sp>
        </mc:Fallback>
      </mc:AlternateContent>
    </p:spTree>
    <p:extLst>
      <p:ext uri="{BB962C8B-B14F-4D97-AF65-F5344CB8AC3E}">
        <p14:creationId xmlns:p14="http://schemas.microsoft.com/office/powerpoint/2010/main" val="3614215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DDD459-C461-423C-BC58-073AD1D503E7}"/>
              </a:ext>
            </a:extLst>
          </p:cNvPr>
          <p:cNvPicPr>
            <a:picLocks noChangeAspect="1"/>
          </p:cNvPicPr>
          <p:nvPr/>
        </p:nvPicPr>
        <p:blipFill>
          <a:blip r:embed="rId4"/>
          <a:stretch>
            <a:fillRect/>
          </a:stretch>
        </p:blipFill>
        <p:spPr>
          <a:xfrm>
            <a:off x="352425" y="1045649"/>
            <a:ext cx="8439150" cy="4581525"/>
          </a:xfrm>
          <a:prstGeom prst="rect">
            <a:avLst/>
          </a:prstGeom>
        </p:spPr>
      </p:pic>
      <p:sp>
        <p:nvSpPr>
          <p:cNvPr id="7" name="Title 6">
            <a:extLst>
              <a:ext uri="{FF2B5EF4-FFF2-40B4-BE49-F238E27FC236}">
                <a16:creationId xmlns:a16="http://schemas.microsoft.com/office/drawing/2014/main" id="{11DC9210-E25D-4E95-A649-C22F250BA803}"/>
              </a:ext>
            </a:extLst>
          </p:cNvPr>
          <p:cNvSpPr>
            <a:spLocks noGrp="1"/>
          </p:cNvSpPr>
          <p:nvPr>
            <p:ph type="title"/>
          </p:nvPr>
        </p:nvSpPr>
        <p:spPr>
          <a:xfrm>
            <a:off x="457200" y="-15880"/>
            <a:ext cx="8229600" cy="1143000"/>
          </a:xfrm>
        </p:spPr>
        <p:txBody>
          <a:bodyPr/>
          <a:lstStyle/>
          <a:p>
            <a:r>
              <a:rPr lang="en-US" dirty="0"/>
              <a:t>In R: summary() function output:</a:t>
            </a:r>
          </a:p>
        </p:txBody>
      </p:sp>
      <p:cxnSp>
        <p:nvCxnSpPr>
          <p:cNvPr id="3" name="Straight Arrow Connector 2"/>
          <p:cNvCxnSpPr/>
          <p:nvPr/>
        </p:nvCxnSpPr>
        <p:spPr>
          <a:xfrm flipH="1">
            <a:off x="7306408" y="3411415"/>
            <a:ext cx="677007" cy="5363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394331" y="2637692"/>
            <a:ext cx="1397244" cy="738664"/>
          </a:xfrm>
          <a:prstGeom prst="rect">
            <a:avLst/>
          </a:prstGeom>
          <a:solidFill>
            <a:schemeClr val="accent1">
              <a:lumMod val="20000"/>
              <a:lumOff val="80000"/>
            </a:schemeClr>
          </a:solidFill>
        </p:spPr>
        <p:txBody>
          <a:bodyPr wrap="square" rtlCol="0">
            <a:spAutoFit/>
          </a:bodyPr>
          <a:lstStyle/>
          <a:p>
            <a:pPr algn="ctr"/>
            <a:r>
              <a:rPr lang="en-US" sz="1400" dirty="0"/>
              <a:t>Relationship between X and Y is significant</a:t>
            </a:r>
          </a:p>
        </p:txBody>
      </p:sp>
      <p:sp>
        <p:nvSpPr>
          <p:cNvPr id="8" name="TextBox 7"/>
          <p:cNvSpPr txBox="1"/>
          <p:nvPr/>
        </p:nvSpPr>
        <p:spPr>
          <a:xfrm>
            <a:off x="7641248" y="4988439"/>
            <a:ext cx="1397244" cy="523220"/>
          </a:xfrm>
          <a:prstGeom prst="rect">
            <a:avLst/>
          </a:prstGeom>
          <a:solidFill>
            <a:schemeClr val="accent1">
              <a:lumMod val="20000"/>
              <a:lumOff val="80000"/>
            </a:schemeClr>
          </a:solidFill>
        </p:spPr>
        <p:txBody>
          <a:bodyPr wrap="square" rtlCol="0">
            <a:spAutoFit/>
          </a:bodyPr>
          <a:lstStyle/>
          <a:p>
            <a:pPr algn="ctr"/>
            <a:r>
              <a:rPr lang="en-US" sz="1400" dirty="0"/>
              <a:t>Model is useful (significant)</a:t>
            </a:r>
          </a:p>
        </p:txBody>
      </p:sp>
      <p:cxnSp>
        <p:nvCxnSpPr>
          <p:cNvPr id="9" name="Straight Arrow Connector 8"/>
          <p:cNvCxnSpPr>
            <a:stCxn id="8" idx="1"/>
          </p:cNvCxnSpPr>
          <p:nvPr/>
        </p:nvCxnSpPr>
        <p:spPr>
          <a:xfrm flipH="1">
            <a:off x="6682154" y="5250049"/>
            <a:ext cx="959094" cy="2616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3288323" y="5889303"/>
                <a:ext cx="4888523" cy="738664"/>
              </a:xfrm>
              <a:prstGeom prst="rect">
                <a:avLst/>
              </a:prstGeom>
              <a:solidFill>
                <a:schemeClr val="accent1">
                  <a:lumMod val="20000"/>
                  <a:lumOff val="80000"/>
                </a:schemeClr>
              </a:solidFill>
            </p:spPr>
            <p:txBody>
              <a:bodyPr wrap="square" rtlCol="0">
                <a:spAutoFit/>
              </a:bodyPr>
              <a:lstStyle/>
              <a:p>
                <a:pPr algn="ct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=0.8515 →</m:t>
                    </m:r>
                  </m:oMath>
                </a14:m>
                <a:r>
                  <a:rPr lang="en-US" sz="1400" dirty="0"/>
                  <a:t> “85.15% of the variation in gross per theater is explained by the variation in opening per theater”</a:t>
                </a:r>
              </a:p>
              <a:p>
                <a:pPr algn="ctr"/>
                <a:r>
                  <a:rPr lang="en-US" sz="1400" dirty="0"/>
                  <a:t>(</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=1</m:t>
                    </m:r>
                  </m:oMath>
                </a14:m>
                <a:r>
                  <a:rPr lang="en-US" sz="1400" dirty="0"/>
                  <a:t> or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𝑅</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b="0" i="1" smtClean="0">
                        <a:latin typeface="Cambria Math" panose="02040503050406030204" pitchFamily="18" charset="0"/>
                      </a:rPr>
                      <m:t>−</m:t>
                    </m:r>
                    <m:r>
                      <a:rPr lang="en-US" sz="1400" i="1">
                        <a:latin typeface="Cambria Math" panose="02040503050406030204" pitchFamily="18" charset="0"/>
                      </a:rPr>
                      <m:t>1</m:t>
                    </m:r>
                  </m:oMath>
                </a14:m>
                <a:r>
                  <a:rPr lang="en-US" sz="1400" dirty="0"/>
                  <a:t> would be a perfect line,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𝑅</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b="0" i="1" smtClean="0">
                        <a:latin typeface="Cambria Math" panose="02040503050406030204" pitchFamily="18" charset="0"/>
                      </a:rPr>
                      <m:t>0</m:t>
                    </m:r>
                  </m:oMath>
                </a14:m>
                <a:r>
                  <a:rPr lang="en-US" sz="1400" dirty="0"/>
                  <a:t> is worst!)</a:t>
                </a:r>
              </a:p>
            </p:txBody>
          </p:sp>
        </mc:Choice>
        <mc:Fallback xmlns="">
          <p:sp>
            <p:nvSpPr>
              <p:cNvPr id="12" name="TextBox 11"/>
              <p:cNvSpPr txBox="1">
                <a:spLocks noRot="1" noChangeAspect="1" noMove="1" noResize="1" noEditPoints="1" noAdjustHandles="1" noChangeArrowheads="1" noChangeShapeType="1" noTextEdit="1"/>
              </p:cNvSpPr>
              <p:nvPr/>
            </p:nvSpPr>
            <p:spPr>
              <a:xfrm>
                <a:off x="3288323" y="5889303"/>
                <a:ext cx="4888523" cy="738664"/>
              </a:xfrm>
              <a:prstGeom prst="rect">
                <a:avLst/>
              </a:prstGeom>
              <a:blipFill>
                <a:blip r:embed="rId5"/>
                <a:stretch>
                  <a:fillRect t="-826" r="-125" b="-9091"/>
                </a:stretch>
              </a:blipFill>
            </p:spPr>
            <p:txBody>
              <a:bodyPr/>
              <a:lstStyle/>
              <a:p>
                <a:r>
                  <a:rPr lang="en-US">
                    <a:noFill/>
                  </a:rPr>
                  <a:t> </a:t>
                </a:r>
              </a:p>
            </p:txBody>
          </p:sp>
        </mc:Fallback>
      </mc:AlternateContent>
      <p:cxnSp>
        <p:nvCxnSpPr>
          <p:cNvPr id="13" name="Straight Arrow Connector 12"/>
          <p:cNvCxnSpPr/>
          <p:nvPr/>
        </p:nvCxnSpPr>
        <p:spPr>
          <a:xfrm flipH="1" flipV="1">
            <a:off x="3288323" y="5311201"/>
            <a:ext cx="506291" cy="5781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3638" y="3108981"/>
            <a:ext cx="1371600" cy="504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774223" y="2637692"/>
            <a:ext cx="1397244" cy="738664"/>
          </a:xfrm>
          <a:prstGeom prst="rect">
            <a:avLst/>
          </a:prstGeom>
          <a:solidFill>
            <a:schemeClr val="accent1">
              <a:lumMod val="20000"/>
              <a:lumOff val="80000"/>
            </a:schemeClr>
          </a:solidFill>
        </p:spPr>
        <p:txBody>
          <a:bodyPr wrap="square" rtlCol="0">
            <a:spAutoFit/>
          </a:bodyPr>
          <a:lstStyle/>
          <a:p>
            <a:pPr algn="ctr"/>
            <a:r>
              <a:rPr lang="en-US" sz="1400" dirty="0"/>
              <a:t>Values for equation of the line</a:t>
            </a:r>
          </a:p>
        </p:txBody>
      </p:sp>
    </p:spTree>
    <p:extLst>
      <p:ext uri="{BB962C8B-B14F-4D97-AF65-F5344CB8AC3E}">
        <p14:creationId xmlns:p14="http://schemas.microsoft.com/office/powerpoint/2010/main" val="673946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265" y="685800"/>
            <a:ext cx="2085203" cy="5105400"/>
          </a:xfrm>
        </p:spPr>
        <p:txBody>
          <a:bodyPr>
            <a:normAutofit/>
          </a:bodyPr>
          <a:lstStyle/>
          <a:p>
            <a:r>
              <a:rPr lang="en-US" sz="3500">
                <a:solidFill>
                  <a:srgbClr val="FFFFFF"/>
                </a:solidFill>
              </a:rPr>
              <a:t>Today</a:t>
            </a:r>
          </a:p>
        </p:txBody>
      </p:sp>
      <p:graphicFrame>
        <p:nvGraphicFramePr>
          <p:cNvPr id="5" name="Content Placeholder 2">
            <a:extLst>
              <a:ext uri="{FF2B5EF4-FFF2-40B4-BE49-F238E27FC236}">
                <a16:creationId xmlns:a16="http://schemas.microsoft.com/office/drawing/2014/main" id="{FA73D998-0141-4D35-9E1A-0D6DBA2AE73C}"/>
              </a:ext>
            </a:extLst>
          </p:cNvPr>
          <p:cNvGraphicFramePr>
            <a:graphicFrameLocks noGrp="1"/>
          </p:cNvGraphicFramePr>
          <p:nvPr>
            <p:ph idx="1"/>
            <p:extLst>
              <p:ext uri="{D42A27DB-BD31-4B8C-83A1-F6EECF244321}">
                <p14:modId xmlns:p14="http://schemas.microsoft.com/office/powerpoint/2010/main" val="2353881136"/>
              </p:ext>
            </p:extLst>
          </p:nvPr>
        </p:nvGraphicFramePr>
        <p:xfrm>
          <a:off x="3039669" y="685800"/>
          <a:ext cx="4869656"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173377" y="351692"/>
            <a:ext cx="3191607" cy="707886"/>
          </a:xfrm>
          <a:prstGeom prst="rect">
            <a:avLst/>
          </a:prstGeom>
          <a:noFill/>
        </p:spPr>
        <p:txBody>
          <a:bodyPr wrap="square" rtlCol="0">
            <a:spAutoFit/>
          </a:bodyPr>
          <a:lstStyle/>
          <a:p>
            <a:pPr algn="ctr"/>
            <a:r>
              <a:rPr lang="en-US" sz="4000" b="1" dirty="0"/>
              <a:t>This Topic:</a:t>
            </a:r>
          </a:p>
        </p:txBody>
      </p:sp>
    </p:spTree>
    <p:extLst>
      <p:ext uri="{BB962C8B-B14F-4D97-AF65-F5344CB8AC3E}">
        <p14:creationId xmlns:p14="http://schemas.microsoft.com/office/powerpoint/2010/main" val="10741448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16523" y="764932"/>
            <a:ext cx="8915399" cy="4939814"/>
          </a:xfrm>
          <a:prstGeom prst="rect">
            <a:avLst/>
          </a:prstGeom>
          <a:noFill/>
        </p:spPr>
        <p:txBody>
          <a:bodyPr wrap="square" rtlCol="0">
            <a:spAutoFit/>
          </a:bodyPr>
          <a:lstStyle/>
          <a:p>
            <a:r>
              <a:rPr lang="en-US" sz="1500" dirty="0"/>
              <a:t>&gt; </a:t>
            </a:r>
            <a:r>
              <a:rPr lang="en-US" sz="1500" dirty="0" err="1"/>
              <a:t>Movie_Data</a:t>
            </a:r>
            <a:r>
              <a:rPr lang="en-US" sz="1500" dirty="0"/>
              <a:t> &lt;- read.csv("Movie_Data.csv")</a:t>
            </a:r>
          </a:p>
          <a:p>
            <a:r>
              <a:rPr lang="en-US" sz="1500" dirty="0"/>
              <a:t>&gt; </a:t>
            </a:r>
            <a:r>
              <a:rPr lang="en-US" sz="1500" dirty="0" err="1"/>
              <a:t>movie_fit</a:t>
            </a:r>
            <a:r>
              <a:rPr lang="en-US" sz="1500" dirty="0"/>
              <a:t> &lt;- lm(</a:t>
            </a:r>
            <a:r>
              <a:rPr lang="en-US" sz="1500" dirty="0" err="1"/>
              <a:t>Gross_per_Theater~Opening_per_Theater</a:t>
            </a:r>
            <a:r>
              <a:rPr lang="en-US" sz="1500" dirty="0"/>
              <a:t>, data = </a:t>
            </a:r>
            <a:r>
              <a:rPr lang="en-US" sz="1500" dirty="0" err="1"/>
              <a:t>Movie_Data</a:t>
            </a:r>
            <a:r>
              <a:rPr lang="en-US" sz="1500" dirty="0"/>
              <a:t>)</a:t>
            </a:r>
          </a:p>
          <a:p>
            <a:r>
              <a:rPr lang="en-US" sz="1500" dirty="0"/>
              <a:t>&gt; summary(</a:t>
            </a:r>
            <a:r>
              <a:rPr lang="en-US" sz="1500" dirty="0" err="1"/>
              <a:t>movie_fit</a:t>
            </a:r>
            <a:r>
              <a:rPr lang="en-US" sz="1500" dirty="0"/>
              <a:t>)</a:t>
            </a:r>
          </a:p>
          <a:p>
            <a:endParaRPr lang="en-US" sz="1500" dirty="0"/>
          </a:p>
          <a:p>
            <a:r>
              <a:rPr lang="en-US" sz="1500" dirty="0"/>
              <a:t>Call:</a:t>
            </a:r>
          </a:p>
          <a:p>
            <a:r>
              <a:rPr lang="en-US" sz="1500" dirty="0"/>
              <a:t>lm(formula = </a:t>
            </a:r>
            <a:r>
              <a:rPr lang="en-US" sz="1500" dirty="0" err="1"/>
              <a:t>Gross_per_Theater</a:t>
            </a:r>
            <a:r>
              <a:rPr lang="en-US" sz="1500" dirty="0"/>
              <a:t> ~ </a:t>
            </a:r>
            <a:r>
              <a:rPr lang="en-US" sz="1500" dirty="0" err="1"/>
              <a:t>Opening_per_Theater</a:t>
            </a:r>
            <a:r>
              <a:rPr lang="en-US" sz="1500" dirty="0"/>
              <a:t>, data = </a:t>
            </a:r>
            <a:r>
              <a:rPr lang="en-US" sz="1500" dirty="0" err="1"/>
              <a:t>Movie_Data</a:t>
            </a:r>
            <a:r>
              <a:rPr lang="en-US" sz="1500" dirty="0"/>
              <a:t>)</a:t>
            </a:r>
          </a:p>
          <a:p>
            <a:endParaRPr lang="en-US" sz="1500" dirty="0"/>
          </a:p>
          <a:p>
            <a:r>
              <a:rPr lang="en-US" sz="1500" dirty="0"/>
              <a:t>Residuals:</a:t>
            </a:r>
          </a:p>
          <a:p>
            <a:r>
              <a:rPr lang="en-US" sz="1500" dirty="0"/>
              <a:t>   Min     1Q Median     3Q    Max </a:t>
            </a:r>
          </a:p>
          <a:p>
            <a:r>
              <a:rPr lang="en-US" sz="1500" dirty="0"/>
              <a:t>-16245  -3710  -1083   2347  24690 </a:t>
            </a:r>
          </a:p>
          <a:p>
            <a:endParaRPr lang="en-US" sz="1500" dirty="0"/>
          </a:p>
          <a:p>
            <a:r>
              <a:rPr lang="en-US" sz="1500" dirty="0"/>
              <a:t>Coefficients:</a:t>
            </a:r>
          </a:p>
          <a:p>
            <a:r>
              <a:rPr lang="en-US" sz="1500" dirty="0"/>
              <a:t>                     Estimate Std. Error t value </a:t>
            </a:r>
            <a:r>
              <a:rPr lang="en-US" sz="1500" dirty="0" err="1"/>
              <a:t>Pr</a:t>
            </a:r>
            <a:r>
              <a:rPr lang="en-US" sz="1500" dirty="0"/>
              <a:t>(&gt;|t|)    </a:t>
            </a:r>
          </a:p>
          <a:p>
            <a:r>
              <a:rPr lang="en-US" sz="1500" dirty="0"/>
              <a:t>(Intercept)         2505.6308  1356.4452   1.847   0.0681 .  </a:t>
            </a:r>
          </a:p>
          <a:p>
            <a:r>
              <a:rPr lang="en-US" sz="1500" dirty="0" err="1"/>
              <a:t>Opening_per_Theater</a:t>
            </a:r>
            <a:r>
              <a:rPr lang="en-US" sz="1500" dirty="0"/>
              <a:t>    2.7361     0.1218  22.465   &lt;2e-16 ***</a:t>
            </a:r>
          </a:p>
          <a:p>
            <a:r>
              <a:rPr lang="en-US" sz="1500" dirty="0"/>
              <a:t>---</a:t>
            </a:r>
          </a:p>
          <a:p>
            <a:r>
              <a:rPr lang="en-US" sz="1500" dirty="0" err="1"/>
              <a:t>Signif</a:t>
            </a:r>
            <a:r>
              <a:rPr lang="en-US" sz="1500" dirty="0"/>
              <a:t>. codes:  0 ‘***’ 0.001 ‘**’ 0.01 ‘*’ 0.05 ‘.’ 0.1 ‘ ’ 1</a:t>
            </a:r>
          </a:p>
          <a:p>
            <a:endParaRPr lang="en-US" sz="1500" dirty="0"/>
          </a:p>
          <a:p>
            <a:r>
              <a:rPr lang="en-US" sz="1500" dirty="0"/>
              <a:t>Residual standard error: 6839 on 88 degrees of freedom</a:t>
            </a:r>
          </a:p>
          <a:p>
            <a:r>
              <a:rPr lang="en-US" sz="1500" dirty="0"/>
              <a:t>Multiple R-squared:  0.8515,    Adjusted R-squared:  0.8498 </a:t>
            </a:r>
          </a:p>
          <a:p>
            <a:r>
              <a:rPr lang="en-US" sz="1500" dirty="0"/>
              <a:t>F-statistic: 504.7 on 1 and 88 DF,  p-value: &lt; 2.2e-16</a:t>
            </a:r>
          </a:p>
        </p:txBody>
      </p:sp>
      <p:sp>
        <p:nvSpPr>
          <p:cNvPr id="7" name="Title 6"/>
          <p:cNvSpPr>
            <a:spLocks noGrp="1"/>
          </p:cNvSpPr>
          <p:nvPr>
            <p:ph type="title"/>
          </p:nvPr>
        </p:nvSpPr>
        <p:spPr>
          <a:xfrm>
            <a:off x="316523" y="125170"/>
            <a:ext cx="8229600" cy="630970"/>
          </a:xfrm>
        </p:spPr>
        <p:txBody>
          <a:bodyPr>
            <a:normAutofit fontScale="90000"/>
          </a:bodyPr>
          <a:lstStyle/>
          <a:p>
            <a:r>
              <a:rPr lang="en-US" dirty="0"/>
              <a:t>What this looks like in R Output:</a:t>
            </a:r>
          </a:p>
        </p:txBody>
      </p:sp>
    </p:spTree>
    <p:extLst>
      <p:ext uri="{BB962C8B-B14F-4D97-AF65-F5344CB8AC3E}">
        <p14:creationId xmlns:p14="http://schemas.microsoft.com/office/powerpoint/2010/main" val="93954938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799"/>
            <a:ext cx="8229600" cy="1143000"/>
          </a:xfrm>
        </p:spPr>
        <p:txBody>
          <a:bodyPr/>
          <a:lstStyle/>
          <a:p>
            <a:r>
              <a:rPr lang="en-US" dirty="0"/>
              <a:t>Question to Consider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239" y="1159668"/>
                <a:ext cx="8937522" cy="4855972"/>
              </a:xfrm>
            </p:spPr>
            <p:txBody>
              <a:bodyPr>
                <a:normAutofit/>
              </a:bodyPr>
              <a:lstStyle/>
              <a:p>
                <a:pPr marL="0" indent="0">
                  <a:buNone/>
                </a:pPr>
                <a:r>
                  <a:rPr lang="en-US" dirty="0"/>
                  <a:t>Which of the following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values indicates you should definitely use the model?</a:t>
                </a:r>
                <a:endParaRPr lang="en-US" sz="1600" dirty="0"/>
              </a:p>
              <a:p>
                <a:pPr marL="0" indent="0">
                  <a:buNone/>
                </a:pPr>
                <a:endParaRPr lang="en-US" sz="1600" dirty="0"/>
              </a:p>
              <a:p>
                <a:pPr marL="0" indent="0">
                  <a:buNone/>
                </a:pPr>
                <a:r>
                  <a:rPr lang="en-US" sz="1600" b="1" dirty="0"/>
                  <a:t>		</a:t>
                </a:r>
                <a:r>
                  <a:rPr lang="en-US" b="1" dirty="0"/>
                  <a:t>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panose="02040503050406030204" pitchFamily="18" charset="0"/>
                      </a:rPr>
                      <m:t>=0</m:t>
                    </m:r>
                  </m:oMath>
                </a14:m>
                <a:endParaRPr lang="en-US" dirty="0"/>
              </a:p>
              <a:p>
                <a:pPr marL="0" indent="0">
                  <a:buNone/>
                </a:pPr>
                <a:r>
                  <a:rPr lang="en-US" b="1" dirty="0"/>
                  <a:t>		B: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panose="02040503050406030204" pitchFamily="18" charset="0"/>
                      </a:rPr>
                      <m:t>=1</m:t>
                    </m:r>
                  </m:oMath>
                </a14:m>
                <a:endParaRPr lang="en-US" b="1" dirty="0"/>
              </a:p>
              <a:p>
                <a:pPr marL="0" indent="0">
                  <a:buNone/>
                </a:pPr>
                <a:r>
                  <a:rPr lang="en-US" b="1" dirty="0"/>
                  <a:t>		C: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endParaRPr lang="en-US" b="1" dirty="0"/>
              </a:p>
              <a:p>
                <a:pPr marL="0" indent="0">
                  <a:buNone/>
                </a:pPr>
                <a:r>
                  <a:rPr lang="en-US" b="1" dirty="0"/>
                  <a:t>		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0.5</m:t>
                    </m:r>
                  </m:oMath>
                </a14:m>
                <a:endParaRPr lang="en-US" b="1" dirty="0"/>
              </a:p>
              <a:p>
                <a:pPr marL="0" indent="0">
                  <a:buNone/>
                </a:pPr>
                <a:r>
                  <a:rPr lang="en-US" b="1" dirty="0"/>
                  <a:t>		E: </a:t>
                </a:r>
                <a:r>
                  <a:rPr lang="en-US" dirty="0"/>
                  <a:t>None of these indicate you should definitely 				use the model</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239" y="1159668"/>
                <a:ext cx="8937522" cy="4855972"/>
              </a:xfrm>
              <a:blipFill>
                <a:blip r:embed="rId5"/>
                <a:stretch>
                  <a:fillRect l="-1774" t="-1506" r="-887" b="-2384"/>
                </a:stretch>
              </a:blipFill>
            </p:spPr>
            <p:txBody>
              <a:bodyPr/>
              <a:lstStyle/>
              <a:p>
                <a:r>
                  <a:rPr lang="en-US">
                    <a:noFill/>
                  </a:rPr>
                  <a:t> </a:t>
                </a:r>
              </a:p>
            </p:txBody>
          </p:sp>
        </mc:Fallback>
      </mc:AlternateContent>
    </p:spTree>
    <p:extLst>
      <p:ext uri="{BB962C8B-B14F-4D97-AF65-F5344CB8AC3E}">
        <p14:creationId xmlns:p14="http://schemas.microsoft.com/office/powerpoint/2010/main" val="1591431130"/>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3781"/>
            <a:ext cx="8229600" cy="1143000"/>
          </a:xfrm>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8789" y="1092260"/>
                <a:ext cx="7021520" cy="2094403"/>
              </a:xfrm>
            </p:spPr>
            <p:txBody>
              <a:bodyPr>
                <a:normAutofit fontScale="92500"/>
              </a:bodyPr>
              <a:lstStyle/>
              <a:p>
                <a:r>
                  <a:rPr lang="en-US" sz="2100" dirty="0"/>
                  <a:t>Given data on sales (</a:t>
                </a:r>
                <a14:m>
                  <m:oMath xmlns:m="http://schemas.openxmlformats.org/officeDocument/2006/math">
                    <m:r>
                      <a:rPr lang="en-US" sz="2100" i="1" dirty="0" smtClean="0">
                        <a:latin typeface="Cambria Math" panose="02040503050406030204" pitchFamily="18" charset="0"/>
                      </a:rPr>
                      <m:t>𝑆𝐴𝐿𝐸𝑆</m:t>
                    </m:r>
                  </m:oMath>
                </a14:m>
                <a:r>
                  <a:rPr lang="en-US" sz="2100" dirty="0"/>
                  <a:t>) and advertising budgets (</a:t>
                </a:r>
                <a14:m>
                  <m:oMath xmlns:m="http://schemas.openxmlformats.org/officeDocument/2006/math">
                    <m:r>
                      <a:rPr lang="en-US" sz="2100" i="1" dirty="0" smtClean="0">
                        <a:latin typeface="Cambria Math" panose="02040503050406030204" pitchFamily="18" charset="0"/>
                      </a:rPr>
                      <m:t>𝐴𝐷𝑉𝑇</m:t>
                    </m:r>
                  </m:oMath>
                </a14:m>
                <a:r>
                  <a:rPr lang="en-US" sz="2100" dirty="0"/>
                  <a:t>), does </a:t>
                </a:r>
                <a14:m>
                  <m:oMath xmlns:m="http://schemas.openxmlformats.org/officeDocument/2006/math">
                    <m:r>
                      <a:rPr lang="en-US" sz="2100" i="1" dirty="0" smtClean="0">
                        <a:latin typeface="Cambria Math" panose="02040503050406030204" pitchFamily="18" charset="0"/>
                      </a:rPr>
                      <m:t>𝐴𝐷𝑉𝑇</m:t>
                    </m:r>
                  </m:oMath>
                </a14:m>
                <a:r>
                  <a:rPr lang="en-US" sz="2100" dirty="0"/>
                  <a:t> explain variation in </a:t>
                </a:r>
                <a14:m>
                  <m:oMath xmlns:m="http://schemas.openxmlformats.org/officeDocument/2006/math">
                    <m:r>
                      <a:rPr lang="en-US" sz="2100" i="1" dirty="0" smtClean="0">
                        <a:latin typeface="Cambria Math" panose="02040503050406030204" pitchFamily="18" charset="0"/>
                      </a:rPr>
                      <m:t>𝑆𝐴𝐿𝐸𝑆</m:t>
                    </m:r>
                  </m:oMath>
                </a14:m>
                <a:r>
                  <a:rPr lang="en-US" sz="2100" dirty="0"/>
                  <a:t>?</a:t>
                </a:r>
              </a:p>
              <a:p>
                <a:r>
                  <a:rPr lang="en-US" sz="2100" dirty="0"/>
                  <a:t>Relationship is assumed to be linear </a:t>
                </a:r>
              </a:p>
              <a:p>
                <a:pPr lvl="1"/>
                <a14:m>
                  <m:oMath xmlns:m="http://schemas.openxmlformats.org/officeDocument/2006/math">
                    <m:r>
                      <a:rPr lang="en-US" sz="1900" b="0" i="1" smtClean="0">
                        <a:latin typeface="Cambria Math" panose="02040503050406030204" pitchFamily="18" charset="0"/>
                      </a:rPr>
                      <m:t>𝐸</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𝑆𝐴𝐿𝐸𝑆</m:t>
                        </m:r>
                      </m:e>
                    </m:d>
                    <m:r>
                      <a:rPr lang="en-US" sz="1900" b="0" i="1" smtClean="0">
                        <a:latin typeface="Cambria Math" panose="02040503050406030204" pitchFamily="18" charset="0"/>
                      </a:rPr>
                      <m:t>=</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𝑏</m:t>
                        </m:r>
                      </m:e>
                      <m:sub>
                        <m:r>
                          <a:rPr lang="en-US" sz="1900" b="0" i="1" smtClean="0">
                            <a:latin typeface="Cambria Math" panose="02040503050406030204" pitchFamily="18" charset="0"/>
                          </a:rPr>
                          <m:t>0</m:t>
                        </m:r>
                      </m:sub>
                    </m:sSub>
                    <m:r>
                      <a:rPr lang="en-US" sz="1900" b="0" i="1" smtClean="0">
                        <a:latin typeface="Cambria Math" panose="02040503050406030204" pitchFamily="18" charset="0"/>
                      </a:rPr>
                      <m:t>+</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𝑏</m:t>
                        </m:r>
                      </m:e>
                      <m:sub>
                        <m:r>
                          <a:rPr lang="en-US" sz="1900" b="0" i="1" smtClean="0">
                            <a:latin typeface="Cambria Math" panose="02040503050406030204" pitchFamily="18" charset="0"/>
                          </a:rPr>
                          <m:t>1</m:t>
                        </m:r>
                      </m:sub>
                    </m:sSub>
                    <m:r>
                      <a:rPr lang="en-US" sz="1900" b="0" i="1" smtClean="0">
                        <a:latin typeface="Cambria Math" panose="02040503050406030204" pitchFamily="18" charset="0"/>
                      </a:rPr>
                      <m:t>𝐴𝐷𝑉𝑇</m:t>
                    </m:r>
                  </m:oMath>
                </a14:m>
                <a:endParaRPr lang="en-US" sz="1900" dirty="0"/>
              </a:p>
              <a:p>
                <a:pPr lvl="1"/>
                <a:r>
                  <a:rPr lang="en-US" sz="1900" dirty="0"/>
                  <a:t>After minimizing SSE, we get: </a:t>
                </a:r>
                <a14:m>
                  <m:oMath xmlns:m="http://schemas.openxmlformats.org/officeDocument/2006/math">
                    <m:r>
                      <a:rPr lang="en-US" sz="1900" i="1" dirty="0" smtClean="0">
                        <a:latin typeface="Cambria Math" panose="02040503050406030204" pitchFamily="18" charset="0"/>
                      </a:rPr>
                      <m:t>𝑆𝐴𝐿𝐸𝑆</m:t>
                    </m:r>
                    <m:r>
                      <a:rPr lang="en-US" sz="1900" i="1" dirty="0" smtClean="0">
                        <a:latin typeface="Cambria Math" panose="02040503050406030204" pitchFamily="18" charset="0"/>
                      </a:rPr>
                      <m:t> = 51.85 + 7.53 </m:t>
                    </m:r>
                    <m:r>
                      <a:rPr lang="en-US" sz="1900" i="1" dirty="0" smtClean="0">
                        <a:latin typeface="Cambria Math" panose="02040503050406030204" pitchFamily="18" charset="0"/>
                      </a:rPr>
                      <m:t>𝐴𝐷𝑉𝑇</m:t>
                    </m:r>
                  </m:oMath>
                </a14:m>
                <a:endParaRPr lang="en-US" sz="1900" dirty="0"/>
              </a:p>
              <a:p>
                <a:pPr lvl="2"/>
                <a14:m>
                  <m:oMath xmlns:m="http://schemas.openxmlformats.org/officeDocument/2006/math">
                    <m:sSup>
                      <m:sSupPr>
                        <m:ctrlPr>
                          <a:rPr lang="en-US" sz="1900" b="0" i="1" smtClean="0">
                            <a:latin typeface="Cambria Math" panose="02040503050406030204" pitchFamily="18" charset="0"/>
                          </a:rPr>
                        </m:ctrlPr>
                      </m:sSupPr>
                      <m:e>
                        <m:r>
                          <a:rPr lang="en-US" sz="1900" b="0" i="1" smtClean="0">
                            <a:latin typeface="Cambria Math" panose="02040503050406030204" pitchFamily="18" charset="0"/>
                          </a:rPr>
                          <m:t>𝑅</m:t>
                        </m:r>
                      </m:e>
                      <m:sup>
                        <m:r>
                          <a:rPr lang="en-US" sz="1900" b="0" i="1" smtClean="0">
                            <a:latin typeface="Cambria Math" panose="02040503050406030204" pitchFamily="18" charset="0"/>
                          </a:rPr>
                          <m:t>2</m:t>
                        </m:r>
                      </m:sup>
                    </m:sSup>
                    <m:r>
                      <a:rPr lang="en-US" sz="1900" b="0" i="1" smtClean="0">
                        <a:latin typeface="Cambria Math" panose="02040503050406030204" pitchFamily="18" charset="0"/>
                      </a:rPr>
                      <m:t>=0.2469</m:t>
                    </m:r>
                  </m:oMath>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8789" y="1092260"/>
                <a:ext cx="7021520" cy="2094403"/>
              </a:xfrm>
              <a:blipFill>
                <a:blip r:embed="rId4"/>
                <a:stretch>
                  <a:fillRect l="-608" t="-1453"/>
                </a:stretch>
              </a:blipFill>
            </p:spPr>
            <p:txBody>
              <a:bodyPr/>
              <a:lstStyle/>
              <a:p>
                <a:r>
                  <a:rPr lang="en-US">
                    <a:noFill/>
                  </a:rPr>
                  <a:t> </a:t>
                </a:r>
              </a:p>
            </p:txBody>
          </p:sp>
        </mc:Fallback>
      </mc:AlternateContent>
      <p:pic>
        <p:nvPicPr>
          <p:cNvPr id="15" name="Picture 3"/>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070309" y="1323319"/>
            <a:ext cx="1992503" cy="342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8" name="Chart 17">
            <a:extLst>
              <a:ext uri="{FF2B5EF4-FFF2-40B4-BE49-F238E27FC236}">
                <a16:creationId xmlns:a16="http://schemas.microsoft.com/office/drawing/2014/main" id="{C7F9D3E0-59E2-4D58-82B1-CA3B46A875DC}"/>
              </a:ext>
            </a:extLst>
          </p:cNvPr>
          <p:cNvGraphicFramePr>
            <a:graphicFrameLocks/>
          </p:cNvGraphicFramePr>
          <p:nvPr>
            <p:extLst>
              <p:ext uri="{D42A27DB-BD31-4B8C-83A1-F6EECF244321}">
                <p14:modId xmlns:p14="http://schemas.microsoft.com/office/powerpoint/2010/main" val="292928349"/>
              </p:ext>
            </p:extLst>
          </p:nvPr>
        </p:nvGraphicFramePr>
        <p:xfrm>
          <a:off x="1282127" y="3072142"/>
          <a:ext cx="5181600" cy="3200400"/>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6" name="TextBox 5"/>
              <p:cNvSpPr txBox="1"/>
              <p:nvPr/>
            </p:nvSpPr>
            <p:spPr>
              <a:xfrm>
                <a:off x="6463727" y="5634597"/>
                <a:ext cx="2569137" cy="553998"/>
              </a:xfrm>
              <a:prstGeom prst="rect">
                <a:avLst/>
              </a:prstGeom>
              <a:solidFill>
                <a:schemeClr val="bg1"/>
              </a:solidFill>
            </p:spPr>
            <p:txBody>
              <a:bodyPr wrap="square" rtlCol="0">
                <a:spAutoFit/>
              </a:bodyPr>
              <a:lstStyle/>
              <a:p>
                <a:r>
                  <a:rPr lang="en-US" sz="1000" dirty="0"/>
                  <a:t>A scatterplot showing the points and trend line corresponding to </a:t>
                </a:r>
                <a14:m>
                  <m:oMath xmlns:m="http://schemas.openxmlformats.org/officeDocument/2006/math">
                    <m:r>
                      <a:rPr lang="en-US" sz="1000" i="1" dirty="0">
                        <a:latin typeface="Cambria Math" panose="02040503050406030204" pitchFamily="18" charset="0"/>
                      </a:rPr>
                      <m:t>𝑆𝐴𝐿𝐸𝑆</m:t>
                    </m:r>
                    <m:r>
                      <a:rPr lang="en-US" sz="1000" i="1" dirty="0">
                        <a:latin typeface="Cambria Math" panose="02040503050406030204" pitchFamily="18" charset="0"/>
                      </a:rPr>
                      <m:t> = 51.85 + 7.53 </m:t>
                    </m:r>
                    <m:r>
                      <a:rPr lang="en-US" sz="1000" i="1" dirty="0">
                        <a:latin typeface="Cambria Math" panose="02040503050406030204" pitchFamily="18" charset="0"/>
                      </a:rPr>
                      <m:t>𝐴𝐷𝑉𝑇</m:t>
                    </m:r>
                  </m:oMath>
                </a14:m>
                <a:r>
                  <a:rPr lang="en-US" sz="1000" dirty="0"/>
                  <a:t> with </a:t>
                </a:r>
                <a14:m>
                  <m:oMath xmlns:m="http://schemas.openxmlformats.org/officeDocument/2006/math">
                    <m:sSup>
                      <m:sSupPr>
                        <m:ctrlPr>
                          <a:rPr lang="en-US" sz="1000" i="1">
                            <a:latin typeface="Cambria Math" panose="02040503050406030204" pitchFamily="18" charset="0"/>
                          </a:rPr>
                        </m:ctrlPr>
                      </m:sSupPr>
                      <m:e>
                        <m:r>
                          <a:rPr lang="en-US" sz="1000" i="1">
                            <a:latin typeface="Cambria Math" panose="02040503050406030204" pitchFamily="18" charset="0"/>
                          </a:rPr>
                          <m:t>𝑅</m:t>
                        </m:r>
                      </m:e>
                      <m:sup>
                        <m:r>
                          <a:rPr lang="en-US" sz="1000" i="1">
                            <a:latin typeface="Cambria Math" panose="02040503050406030204" pitchFamily="18" charset="0"/>
                          </a:rPr>
                          <m:t>2</m:t>
                        </m:r>
                      </m:sup>
                    </m:sSup>
                    <m:r>
                      <a:rPr lang="en-US" sz="1000" i="1">
                        <a:latin typeface="Cambria Math" panose="02040503050406030204" pitchFamily="18" charset="0"/>
                      </a:rPr>
                      <m:t>=0.2469</m:t>
                    </m:r>
                  </m:oMath>
                </a14:m>
                <a:endParaRPr lang="en-US" sz="1000" dirty="0"/>
              </a:p>
            </p:txBody>
          </p:sp>
        </mc:Choice>
        <mc:Fallback xmlns="">
          <p:sp>
            <p:nvSpPr>
              <p:cNvPr id="6" name="TextBox 5"/>
              <p:cNvSpPr txBox="1">
                <a:spLocks noRot="1" noChangeAspect="1" noMove="1" noResize="1" noEditPoints="1" noAdjustHandles="1" noChangeArrowheads="1" noChangeShapeType="1" noTextEdit="1"/>
              </p:cNvSpPr>
              <p:nvPr/>
            </p:nvSpPr>
            <p:spPr>
              <a:xfrm>
                <a:off x="6463727" y="5634597"/>
                <a:ext cx="2569137" cy="553998"/>
              </a:xfrm>
              <a:prstGeom prst="rect">
                <a:avLst/>
              </a:prstGeom>
              <a:blipFill>
                <a:blip r:embed="rId7"/>
                <a:stretch>
                  <a:fillRect b="-6593"/>
                </a:stretch>
              </a:blipFill>
            </p:spPr>
            <p:txBody>
              <a:bodyPr/>
              <a:lstStyle/>
              <a:p>
                <a:r>
                  <a:rPr lang="en-US">
                    <a:noFill/>
                  </a:rPr>
                  <a:t> </a:t>
                </a:r>
              </a:p>
            </p:txBody>
          </p:sp>
        </mc:Fallback>
      </mc:AlternateContent>
    </p:spTree>
    <p:extLst>
      <p:ext uri="{BB962C8B-B14F-4D97-AF65-F5344CB8AC3E}">
        <p14:creationId xmlns:p14="http://schemas.microsoft.com/office/powerpoint/2010/main" val="40330659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8" grpId="0">
        <p:bldAsOne/>
      </p:bldGraphic>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8809" t="35384" r="42042" b="16535"/>
          <a:stretch/>
        </p:blipFill>
        <p:spPr bwMode="auto">
          <a:xfrm>
            <a:off x="5653549" y="2174511"/>
            <a:ext cx="3367548" cy="347171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57200" y="217851"/>
            <a:ext cx="8229600" cy="1143000"/>
          </a:xfrm>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2903" y="1251963"/>
                <a:ext cx="6287729" cy="4994356"/>
              </a:xfrm>
            </p:spPr>
            <p:txBody>
              <a:bodyPr>
                <a:normAutofit fontScale="77500" lnSpcReduction="20000"/>
              </a:bodyPr>
              <a:lstStyle/>
              <a:p>
                <a:r>
                  <a:rPr lang="en-US" dirty="0"/>
                  <a:t>What if we include </a:t>
                </a:r>
                <a14:m>
                  <m:oMath xmlns:m="http://schemas.openxmlformats.org/officeDocument/2006/math">
                    <m:r>
                      <a:rPr lang="en-US" i="1" dirty="0" smtClean="0">
                        <a:latin typeface="Cambria Math" panose="02040503050406030204" pitchFamily="18" charset="0"/>
                      </a:rPr>
                      <m:t>𝐼𝑁𝐶𝑂𝑀𝐸</m:t>
                    </m:r>
                  </m:oMath>
                </a14:m>
                <a:r>
                  <a:rPr lang="en-US" dirty="0"/>
                  <a:t>? (Median district income)</a:t>
                </a:r>
              </a:p>
              <a:p>
                <a:pPr lvl="1"/>
                <a:r>
                  <a:rPr lang="en-US" dirty="0"/>
                  <a:t>Now we’re saying: </a:t>
                </a:r>
                <a14:m>
                  <m:oMath xmlns:m="http://schemas.openxmlformats.org/officeDocument/2006/math">
                    <m:r>
                      <a:rPr lang="en-US" i="1" dirty="0" smtClean="0">
                        <a:latin typeface="Cambria Math" panose="02040503050406030204" pitchFamily="18" charset="0"/>
                      </a:rPr>
                      <m:t>𝐼𝑁𝐶𝑂𝑀𝐸</m:t>
                    </m:r>
                  </m:oMath>
                </a14:m>
                <a:r>
                  <a:rPr lang="en-US" dirty="0"/>
                  <a:t> and </a:t>
                </a:r>
                <a14:m>
                  <m:oMath xmlns:m="http://schemas.openxmlformats.org/officeDocument/2006/math">
                    <m:r>
                      <a:rPr lang="en-US" i="1" dirty="0" smtClean="0">
                        <a:latin typeface="Cambria Math" panose="02040503050406030204" pitchFamily="18" charset="0"/>
                      </a:rPr>
                      <m:t>𝐴𝐷𝑉𝑇</m:t>
                    </m:r>
                  </m:oMath>
                </a14:m>
                <a:r>
                  <a:rPr lang="en-US" dirty="0"/>
                  <a:t> jointly affect </a:t>
                </a:r>
                <a14:m>
                  <m:oMath xmlns:m="http://schemas.openxmlformats.org/officeDocument/2006/math">
                    <m:r>
                      <a:rPr lang="en-US" i="1" dirty="0" smtClean="0">
                        <a:latin typeface="Cambria Math" panose="02040503050406030204" pitchFamily="18" charset="0"/>
                      </a:rPr>
                      <m:t>𝑆𝐴𝐿𝐸𝑆</m:t>
                    </m:r>
                  </m:oMath>
                </a14:m>
                <a:endParaRPr lang="en-US" dirty="0"/>
              </a:p>
              <a:p>
                <a:r>
                  <a:rPr lang="en-US" dirty="0"/>
                  <a:t>Harder to visualize …</a:t>
                </a:r>
              </a:p>
              <a:p>
                <a:r>
                  <a:rPr lang="en-US" dirty="0"/>
                  <a:t>We have fit the following </a:t>
                </a:r>
                <a:br>
                  <a:rPr lang="en-US" dirty="0"/>
                </a:br>
                <a:r>
                  <a:rPr lang="en-US" dirty="0"/>
                  <a:t>regression model:</a:t>
                </a:r>
              </a:p>
              <a:p>
                <a:pPr lvl="1"/>
                <a14:m>
                  <m:oMath xmlns:m="http://schemas.openxmlformats.org/officeDocument/2006/math">
                    <m:r>
                      <a:rPr lang="en-US" sz="2900" i="1">
                        <a:latin typeface="Cambria Math" panose="02040503050406030204" pitchFamily="18" charset="0"/>
                      </a:rPr>
                      <m:t>𝐸</m:t>
                    </m:r>
                    <m:d>
                      <m:dPr>
                        <m:ctrlPr>
                          <a:rPr lang="en-US" sz="2900" i="1">
                            <a:latin typeface="Cambria Math" panose="02040503050406030204" pitchFamily="18" charset="0"/>
                          </a:rPr>
                        </m:ctrlPr>
                      </m:dPr>
                      <m:e>
                        <m:r>
                          <a:rPr lang="en-US" sz="2900" i="1">
                            <a:latin typeface="Cambria Math" panose="02040503050406030204" pitchFamily="18" charset="0"/>
                          </a:rPr>
                          <m:t>𝑆𝐴𝐿𝐸𝑆</m:t>
                        </m:r>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𝑏</m:t>
                        </m:r>
                      </m:e>
                      <m:sub>
                        <m:r>
                          <a:rPr lang="en-US" sz="2900" i="1">
                            <a:latin typeface="Cambria Math" panose="02040503050406030204" pitchFamily="18" charset="0"/>
                          </a:rPr>
                          <m:t>0</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𝑏</m:t>
                        </m:r>
                      </m:e>
                      <m:sub>
                        <m:r>
                          <a:rPr lang="en-US" sz="2900" i="1">
                            <a:latin typeface="Cambria Math" panose="02040503050406030204" pitchFamily="18" charset="0"/>
                          </a:rPr>
                          <m:t>1</m:t>
                        </m:r>
                      </m:sub>
                    </m:sSub>
                    <m:r>
                      <a:rPr lang="en-US" sz="2900" i="1">
                        <a:latin typeface="Cambria Math" panose="02040503050406030204" pitchFamily="18" charset="0"/>
                      </a:rPr>
                      <m:t>𝐴𝐷𝑉𝑇</m:t>
                    </m:r>
                    <m:r>
                      <a:rPr lang="en-US" sz="2900" b="0" i="1" smtClean="0">
                        <a:latin typeface="Cambria Math" panose="02040503050406030204" pitchFamily="18" charset="0"/>
                      </a:rPr>
                      <m:t>+</m:t>
                    </m:r>
                    <m:sSub>
                      <m:sSubPr>
                        <m:ctrlPr>
                          <a:rPr lang="en-US" sz="2900" b="0" i="1" smtClean="0">
                            <a:latin typeface="Cambria Math" panose="02040503050406030204" pitchFamily="18" charset="0"/>
                          </a:rPr>
                        </m:ctrlPr>
                      </m:sSubPr>
                      <m:e>
                        <m:r>
                          <a:rPr lang="en-US" sz="2900" b="0" i="1" smtClean="0">
                            <a:latin typeface="Cambria Math" panose="02040503050406030204" pitchFamily="18" charset="0"/>
                          </a:rPr>
                          <m:t>𝑏</m:t>
                        </m:r>
                      </m:e>
                      <m:sub>
                        <m:r>
                          <a:rPr lang="en-US" sz="2900" b="0" i="1" smtClean="0">
                            <a:latin typeface="Cambria Math" panose="02040503050406030204" pitchFamily="18" charset="0"/>
                          </a:rPr>
                          <m:t>2</m:t>
                        </m:r>
                      </m:sub>
                    </m:sSub>
                    <m:r>
                      <a:rPr lang="en-US" sz="2900" b="0" i="1" smtClean="0">
                        <a:latin typeface="Cambria Math" panose="02040503050406030204" pitchFamily="18" charset="0"/>
                      </a:rPr>
                      <m:t>𝐼𝑁𝐶𝑂𝑀𝐸</m:t>
                    </m:r>
                  </m:oMath>
                </a14:m>
                <a:endParaRPr lang="en-US" sz="2900" dirty="0"/>
              </a:p>
              <a:p>
                <a:pPr lvl="1"/>
                <a:r>
                  <a:rPr lang="en-US" sz="2900" dirty="0"/>
                  <a:t>After minimizing SSE, we get:</a:t>
                </a:r>
              </a:p>
              <a:p>
                <a:pPr lvl="2"/>
                <a14:m>
                  <m:oMath xmlns:m="http://schemas.openxmlformats.org/officeDocument/2006/math">
                    <m:r>
                      <a:rPr lang="en-US" sz="2800" i="1" dirty="0" smtClean="0">
                        <a:latin typeface="Cambria Math" panose="02040503050406030204" pitchFamily="18" charset="0"/>
                      </a:rPr>
                      <m:t>𝑆𝐴𝐿𝐸𝑆</m:t>
                    </m:r>
                    <m:r>
                      <a:rPr lang="en-US" sz="2800" i="1" dirty="0" smtClean="0">
                        <a:latin typeface="Cambria Math" panose="02040503050406030204" pitchFamily="18" charset="0"/>
                      </a:rPr>
                      <m:t> = 36.90 + 5.07 </m:t>
                    </m:r>
                    <m:r>
                      <a:rPr lang="en-US" sz="2800" i="1" dirty="0" smtClean="0">
                        <a:latin typeface="Cambria Math" panose="02040503050406030204" pitchFamily="18" charset="0"/>
                      </a:rPr>
                      <m:t>𝐴𝐷𝑉𝑇</m:t>
                    </m:r>
                    <m:r>
                      <a:rPr lang="en-US" sz="2800" i="1" dirty="0" smtClean="0">
                        <a:latin typeface="Cambria Math" panose="02040503050406030204" pitchFamily="18" charset="0"/>
                      </a:rPr>
                      <m:t> + 0.81 </m:t>
                    </m:r>
                    <m:r>
                      <a:rPr lang="en-US" sz="2800" i="1" dirty="0" smtClean="0">
                        <a:latin typeface="Cambria Math" panose="02040503050406030204" pitchFamily="18" charset="0"/>
                      </a:rPr>
                      <m:t>𝐼𝑁𝐶𝑂𝑀𝐸</m:t>
                    </m:r>
                  </m:oMath>
                </a14:m>
                <a:endParaRPr lang="en-US" sz="2800" dirty="0"/>
              </a:p>
              <a:p>
                <a:pPr lvl="2"/>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2</m:t>
                        </m:r>
                      </m:sup>
                    </m:sSup>
                    <m:r>
                      <a:rPr lang="en-US" sz="2800" i="1">
                        <a:latin typeface="Cambria Math" panose="02040503050406030204" pitchFamily="18" charset="0"/>
                      </a:rPr>
                      <m:t>=0.</m:t>
                    </m:r>
                    <m:r>
                      <a:rPr lang="en-US" sz="2800" b="0" i="1" smtClean="0">
                        <a:latin typeface="Cambria Math" panose="02040503050406030204" pitchFamily="18" charset="0"/>
                      </a:rPr>
                      <m:t>452</m:t>
                    </m:r>
                  </m:oMath>
                </a14:m>
                <a:endParaRPr lang="en-US" sz="2800" dirty="0"/>
              </a:p>
              <a:p>
                <a:pPr lvl="2"/>
                <a:r>
                  <a:rPr lang="en-US" sz="2800" dirty="0"/>
                  <a:t>Is this better?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2903" y="1251963"/>
                <a:ext cx="6287729" cy="4994356"/>
              </a:xfrm>
              <a:blipFill>
                <a:blip r:embed="rId6"/>
                <a:stretch>
                  <a:fillRect l="-1357" t="-2195" r="-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389684" y="5392274"/>
                <a:ext cx="3297115" cy="704360"/>
              </a:xfrm>
              <a:prstGeom prst="rect">
                <a:avLst/>
              </a:prstGeom>
              <a:solidFill>
                <a:schemeClr val="bg1"/>
              </a:solidFill>
            </p:spPr>
            <p:txBody>
              <a:bodyPr wrap="square" rtlCol="0">
                <a:spAutoFit/>
              </a:bodyPr>
              <a:lstStyle/>
              <a:p>
                <a:pPr lvl="2"/>
                <a:r>
                  <a:rPr lang="en-US" sz="1000" dirty="0"/>
                  <a:t>A three-dimensional scatterplot showing the points and trend plane corresponding to </a:t>
                </a:r>
                <a14:m>
                  <m:oMath xmlns:m="http://schemas.openxmlformats.org/officeDocument/2006/math">
                    <m:r>
                      <a:rPr lang="en-US" sz="1000" i="1" dirty="0">
                        <a:latin typeface="Cambria Math" panose="02040503050406030204" pitchFamily="18" charset="0"/>
                      </a:rPr>
                      <m:t>𝑆𝐴𝐿𝐸𝑆</m:t>
                    </m:r>
                    <m:r>
                      <a:rPr lang="en-US" sz="1000" i="1" dirty="0">
                        <a:latin typeface="Cambria Math" panose="02040503050406030204" pitchFamily="18" charset="0"/>
                      </a:rPr>
                      <m:t> = 36.90 + 5.07 </m:t>
                    </m:r>
                    <m:r>
                      <a:rPr lang="en-US" sz="1000" i="1" dirty="0">
                        <a:latin typeface="Cambria Math" panose="02040503050406030204" pitchFamily="18" charset="0"/>
                      </a:rPr>
                      <m:t>𝐴𝐷𝑉𝑇</m:t>
                    </m:r>
                    <m:r>
                      <a:rPr lang="en-US" sz="1000" i="1" dirty="0">
                        <a:latin typeface="Cambria Math" panose="02040503050406030204" pitchFamily="18" charset="0"/>
                      </a:rPr>
                      <m:t> + 0.81 </m:t>
                    </m:r>
                    <m:r>
                      <a:rPr lang="en-US" sz="1000" i="1" dirty="0">
                        <a:latin typeface="Cambria Math" panose="02040503050406030204" pitchFamily="18" charset="0"/>
                      </a:rPr>
                      <m:t>𝐼𝑁𝐶𝑂𝑀𝐸</m:t>
                    </m:r>
                    <m:r>
                      <a:rPr lang="en-US" sz="1000" b="0" i="0" dirty="0" smtClean="0">
                        <a:latin typeface="Cambria Math" panose="02040503050406030204" pitchFamily="18" charset="0"/>
                      </a:rPr>
                      <m:t> </m:t>
                    </m:r>
                  </m:oMath>
                </a14:m>
                <a:r>
                  <a:rPr lang="en-US" sz="1000" dirty="0"/>
                  <a:t>with</a:t>
                </a:r>
                <a14:m>
                  <m:oMath xmlns:m="http://schemas.openxmlformats.org/officeDocument/2006/math">
                    <m:sSup>
                      <m:sSupPr>
                        <m:ctrlPr>
                          <a:rPr lang="en-US" sz="1000" i="1">
                            <a:latin typeface="Cambria Math" panose="02040503050406030204" pitchFamily="18" charset="0"/>
                          </a:rPr>
                        </m:ctrlPr>
                      </m:sSupPr>
                      <m:e>
                        <m:r>
                          <a:rPr lang="en-US" sz="1000" i="1">
                            <a:latin typeface="Cambria Math" panose="02040503050406030204" pitchFamily="18" charset="0"/>
                          </a:rPr>
                          <m:t>𝑅</m:t>
                        </m:r>
                      </m:e>
                      <m:sup>
                        <m:r>
                          <a:rPr lang="en-US" sz="1000" i="1">
                            <a:latin typeface="Cambria Math" panose="02040503050406030204" pitchFamily="18" charset="0"/>
                          </a:rPr>
                          <m:t>2</m:t>
                        </m:r>
                      </m:sup>
                    </m:sSup>
                    <m:r>
                      <a:rPr lang="en-US" sz="1000" i="1">
                        <a:latin typeface="Cambria Math" panose="02040503050406030204" pitchFamily="18" charset="0"/>
                      </a:rPr>
                      <m:t>=0.452</m:t>
                    </m:r>
                  </m:oMath>
                </a14:m>
                <a:endParaRPr lang="en-US" sz="1000" dirty="0"/>
              </a:p>
            </p:txBody>
          </p:sp>
        </mc:Choice>
        <mc:Fallback xmlns="">
          <p:sp>
            <p:nvSpPr>
              <p:cNvPr id="5" name="TextBox 4"/>
              <p:cNvSpPr txBox="1">
                <a:spLocks noRot="1" noChangeAspect="1" noMove="1" noResize="1" noEditPoints="1" noAdjustHandles="1" noChangeArrowheads="1" noChangeShapeType="1" noTextEdit="1"/>
              </p:cNvSpPr>
              <p:nvPr/>
            </p:nvSpPr>
            <p:spPr>
              <a:xfrm>
                <a:off x="5389684" y="5392274"/>
                <a:ext cx="3297115" cy="704360"/>
              </a:xfrm>
              <a:prstGeom prst="rect">
                <a:avLst/>
              </a:prstGeom>
              <a:blipFill>
                <a:blip r:embed="rId7"/>
                <a:stretch>
                  <a:fillRect b="-5217"/>
                </a:stretch>
              </a:blipFill>
            </p:spPr>
            <p:txBody>
              <a:bodyPr/>
              <a:lstStyle/>
              <a:p>
                <a:r>
                  <a:rPr lang="en-US">
                    <a:noFill/>
                  </a:rPr>
                  <a:t> </a:t>
                </a:r>
              </a:p>
            </p:txBody>
          </p:sp>
        </mc:Fallback>
      </mc:AlternateContent>
    </p:spTree>
    <p:extLst>
      <p:ext uri="{BB962C8B-B14F-4D97-AF65-F5344CB8AC3E}">
        <p14:creationId xmlns:p14="http://schemas.microsoft.com/office/powerpoint/2010/main" val="33434432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Prediction</a:t>
            </a:r>
          </a:p>
        </p:txBody>
      </p:sp>
      <p:sp>
        <p:nvSpPr>
          <p:cNvPr id="3" name="Content Placeholder 2"/>
          <p:cNvSpPr>
            <a:spLocks noGrp="1"/>
          </p:cNvSpPr>
          <p:nvPr>
            <p:ph idx="1"/>
          </p:nvPr>
        </p:nvSpPr>
        <p:spPr>
          <a:xfrm>
            <a:off x="317241" y="981776"/>
            <a:ext cx="8565502" cy="4907902"/>
          </a:xfrm>
        </p:spPr>
        <p:txBody>
          <a:bodyPr>
            <a:normAutofit fontScale="85000" lnSpcReduction="10000"/>
          </a:bodyPr>
          <a:lstStyle/>
          <a:p>
            <a:pPr>
              <a:buFont typeface="Arial" charset="0"/>
              <a:buChar char="•"/>
            </a:pPr>
            <a:r>
              <a:rPr lang="en-US" dirty="0"/>
              <a:t>Multiple linear regression (MLR) is harder to visualize, but the concepts hold</a:t>
            </a:r>
          </a:p>
          <a:p>
            <a:pPr>
              <a:buFont typeface="Arial" charset="0"/>
              <a:buChar char="•"/>
            </a:pPr>
            <a:r>
              <a:rPr lang="en-US" dirty="0"/>
              <a:t>MLR is much more common for making predictions</a:t>
            </a:r>
          </a:p>
          <a:p>
            <a:pPr>
              <a:buFont typeface="Arial" charset="0"/>
              <a:buChar char="•"/>
            </a:pPr>
            <a:r>
              <a:rPr lang="en-US" dirty="0"/>
              <a:t>Use the regression equation to predict what the response (dependent variable) will be for particular values of the predictors (independent variables)</a:t>
            </a:r>
          </a:p>
          <a:p>
            <a:pPr lvl="1">
              <a:buFont typeface="Arial" charset="0"/>
              <a:buChar char="•"/>
            </a:pPr>
            <a:r>
              <a:rPr lang="en-US" dirty="0"/>
              <a:t>E.g. What will SALES be if ADVT is $10,000?</a:t>
            </a:r>
          </a:p>
          <a:p>
            <a:pPr>
              <a:buFont typeface="Arial" charset="0"/>
              <a:buChar char="•"/>
            </a:pPr>
            <a:r>
              <a:rPr lang="en-US" dirty="0"/>
              <a:t> Often interested in making predictions about the future</a:t>
            </a:r>
          </a:p>
          <a:p>
            <a:pPr lvl="1">
              <a:buFont typeface="Arial" charset="0"/>
              <a:buChar char="•"/>
            </a:pPr>
            <a:r>
              <a:rPr lang="en-US" dirty="0"/>
              <a:t>What will Sales revenues be next year?</a:t>
            </a:r>
          </a:p>
          <a:p>
            <a:pPr lvl="1">
              <a:buFont typeface="Arial" charset="0"/>
              <a:buChar char="•"/>
            </a:pPr>
            <a:r>
              <a:rPr lang="en-US" dirty="0"/>
              <a:t>The data might consist of past Sales numbers, and we could be interested in the trend</a:t>
            </a:r>
          </a:p>
          <a:p>
            <a:pPr lvl="1">
              <a:buFont typeface="Arial" charset="0"/>
              <a:buChar char="•"/>
            </a:pPr>
            <a:r>
              <a:rPr lang="en-US" dirty="0"/>
              <a:t>Can use time as a predictor</a:t>
            </a:r>
          </a:p>
          <a:p>
            <a:endParaRPr lang="en-US" dirty="0"/>
          </a:p>
        </p:txBody>
      </p:sp>
    </p:spTree>
    <p:extLst>
      <p:ext uri="{BB962C8B-B14F-4D97-AF65-F5344CB8AC3E}">
        <p14:creationId xmlns:p14="http://schemas.microsoft.com/office/powerpoint/2010/main" val="19992238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31"/>
            <a:ext cx="8229600" cy="841985"/>
          </a:xfrm>
        </p:spPr>
        <p:txBody>
          <a:bodyPr/>
          <a:lstStyle/>
          <a:p>
            <a:r>
              <a:rPr lang="en-US" dirty="0"/>
              <a:t>US Retail Sales</a:t>
            </a:r>
          </a:p>
        </p:txBody>
      </p:sp>
      <p:sp>
        <p:nvSpPr>
          <p:cNvPr id="3" name="Content Placeholder 2"/>
          <p:cNvSpPr>
            <a:spLocks noGrp="1"/>
          </p:cNvSpPr>
          <p:nvPr>
            <p:ph sz="half" idx="1"/>
          </p:nvPr>
        </p:nvSpPr>
        <p:spPr>
          <a:xfrm>
            <a:off x="70339" y="759499"/>
            <a:ext cx="8783515" cy="1371600"/>
          </a:xfrm>
        </p:spPr>
        <p:txBody>
          <a:bodyPr>
            <a:normAutofit fontScale="85000" lnSpcReduction="20000"/>
          </a:bodyPr>
          <a:lstStyle/>
          <a:p>
            <a:pPr>
              <a:buFont typeface="Arial" charset="0"/>
              <a:buChar char="•"/>
            </a:pPr>
            <a:r>
              <a:rPr lang="en-US" dirty="0"/>
              <a:t>Data: US Retail Sales (Jan-1992 to Oct-2014)</a:t>
            </a:r>
          </a:p>
          <a:p>
            <a:pPr>
              <a:buFont typeface="Arial" charset="0"/>
              <a:buChar char="•"/>
            </a:pPr>
            <a:r>
              <a:rPr lang="en-US" dirty="0"/>
              <a:t>Variables: </a:t>
            </a:r>
          </a:p>
          <a:p>
            <a:pPr lvl="1">
              <a:buFont typeface="Arial" charset="0"/>
              <a:buChar char="•"/>
            </a:pPr>
            <a:r>
              <a:rPr lang="en-US" dirty="0"/>
              <a:t>Value of retail sales (in $ millions)</a:t>
            </a:r>
          </a:p>
          <a:p>
            <a:pPr lvl="1">
              <a:buFont typeface="Arial" charset="0"/>
              <a:buChar char="•"/>
            </a:pPr>
            <a:r>
              <a:rPr lang="en-US" dirty="0"/>
              <a:t>Time, Month, Time</a:t>
            </a:r>
            <a:r>
              <a:rPr lang="en-US" baseline="30000" dirty="0"/>
              <a:t>2 </a:t>
            </a:r>
            <a:r>
              <a:rPr lang="en-US" dirty="0"/>
              <a:t>and Time</a:t>
            </a:r>
            <a:r>
              <a:rPr lang="en-US" baseline="30000" dirty="0"/>
              <a:t>3</a:t>
            </a:r>
            <a:r>
              <a:rPr lang="en-US" dirty="0"/>
              <a:t> are created variables</a:t>
            </a:r>
          </a:p>
        </p:txBody>
      </p:sp>
      <p:graphicFrame>
        <p:nvGraphicFramePr>
          <p:cNvPr id="4" name="Table 3"/>
          <p:cNvGraphicFramePr>
            <a:graphicFrameLocks noGrp="1"/>
          </p:cNvGraphicFramePr>
          <p:nvPr>
            <p:extLst>
              <p:ext uri="{D42A27DB-BD31-4B8C-83A1-F6EECF244321}">
                <p14:modId xmlns:p14="http://schemas.microsoft.com/office/powerpoint/2010/main" val="2653577174"/>
              </p:ext>
            </p:extLst>
          </p:nvPr>
        </p:nvGraphicFramePr>
        <p:xfrm>
          <a:off x="1679331" y="2187212"/>
          <a:ext cx="6096000" cy="3708400"/>
        </p:xfrm>
        <a:graphic>
          <a:graphicData uri="http://schemas.openxmlformats.org/drawingml/2006/table">
            <a:tbl>
              <a:tblPr firstRow="1" bandRow="1">
                <a:tableStyleId>{5C22544A-7EE6-4342-B048-85BDC9FD1C3A}</a:tableStyleId>
              </a:tblPr>
              <a:tblGrid>
                <a:gridCol w="1110762">
                  <a:extLst>
                    <a:ext uri="{9D8B030D-6E8A-4147-A177-3AD203B41FA5}">
                      <a16:colId xmlns:a16="http://schemas.microsoft.com/office/drawing/2014/main" val="2450065507"/>
                    </a:ext>
                  </a:extLst>
                </a:gridCol>
                <a:gridCol w="1046284">
                  <a:extLst>
                    <a:ext uri="{9D8B030D-6E8A-4147-A177-3AD203B41FA5}">
                      <a16:colId xmlns:a16="http://schemas.microsoft.com/office/drawing/2014/main" val="2424479028"/>
                    </a:ext>
                  </a:extLst>
                </a:gridCol>
                <a:gridCol w="967154">
                  <a:extLst>
                    <a:ext uri="{9D8B030D-6E8A-4147-A177-3AD203B41FA5}">
                      <a16:colId xmlns:a16="http://schemas.microsoft.com/office/drawing/2014/main" val="1986069724"/>
                    </a:ext>
                  </a:extLst>
                </a:gridCol>
                <a:gridCol w="993531">
                  <a:extLst>
                    <a:ext uri="{9D8B030D-6E8A-4147-A177-3AD203B41FA5}">
                      <a16:colId xmlns:a16="http://schemas.microsoft.com/office/drawing/2014/main" val="2127152955"/>
                    </a:ext>
                  </a:extLst>
                </a:gridCol>
                <a:gridCol w="962269">
                  <a:extLst>
                    <a:ext uri="{9D8B030D-6E8A-4147-A177-3AD203B41FA5}">
                      <a16:colId xmlns:a16="http://schemas.microsoft.com/office/drawing/2014/main" val="2847208062"/>
                    </a:ext>
                  </a:extLst>
                </a:gridCol>
                <a:gridCol w="1016000">
                  <a:extLst>
                    <a:ext uri="{9D8B030D-6E8A-4147-A177-3AD203B41FA5}">
                      <a16:colId xmlns:a16="http://schemas.microsoft.com/office/drawing/2014/main" val="2055750221"/>
                    </a:ext>
                  </a:extLst>
                </a:gridCol>
              </a:tblGrid>
              <a:tr h="370840">
                <a:tc>
                  <a:txBody>
                    <a:bodyPr/>
                    <a:lstStyle/>
                    <a:p>
                      <a:pPr algn="ctr"/>
                      <a:r>
                        <a:rPr lang="en-US" dirty="0"/>
                        <a:t>Period</a:t>
                      </a:r>
                    </a:p>
                  </a:txBody>
                  <a:tcPr anchor="ctr"/>
                </a:tc>
                <a:tc>
                  <a:txBody>
                    <a:bodyPr/>
                    <a:lstStyle/>
                    <a:p>
                      <a:pPr algn="ctr"/>
                      <a:r>
                        <a:rPr lang="en-US" dirty="0"/>
                        <a:t>Value</a:t>
                      </a:r>
                    </a:p>
                  </a:txBody>
                  <a:tcPr anchor="ctr"/>
                </a:tc>
                <a:tc>
                  <a:txBody>
                    <a:bodyPr/>
                    <a:lstStyle/>
                    <a:p>
                      <a:pPr algn="ctr"/>
                      <a:r>
                        <a:rPr lang="en-US" dirty="0"/>
                        <a:t>Time</a:t>
                      </a:r>
                    </a:p>
                  </a:txBody>
                  <a:tcPr anchor="ctr"/>
                </a:tc>
                <a:tc>
                  <a:txBody>
                    <a:bodyPr/>
                    <a:lstStyle/>
                    <a:p>
                      <a:pPr algn="ctr"/>
                      <a:r>
                        <a:rPr lang="en-US" dirty="0"/>
                        <a:t>Month</a:t>
                      </a:r>
                    </a:p>
                  </a:txBody>
                  <a:tcPr anchor="ctr"/>
                </a:tc>
                <a:tc>
                  <a:txBody>
                    <a:bodyPr/>
                    <a:lstStyle/>
                    <a:p>
                      <a:pPr algn="ctr"/>
                      <a:r>
                        <a:rPr lang="en-US" dirty="0"/>
                        <a:t>Time^2</a:t>
                      </a:r>
                    </a:p>
                  </a:txBody>
                  <a:tcPr anchor="ctr"/>
                </a:tc>
                <a:tc>
                  <a:txBody>
                    <a:bodyPr/>
                    <a:lstStyle/>
                    <a:p>
                      <a:pPr algn="ctr"/>
                      <a:r>
                        <a:rPr lang="en-US" dirty="0"/>
                        <a:t>Time^3</a:t>
                      </a:r>
                    </a:p>
                  </a:txBody>
                  <a:tcPr anchor="ctr"/>
                </a:tc>
                <a:extLst>
                  <a:ext uri="{0D108BD9-81ED-4DB2-BD59-A6C34878D82A}">
                    <a16:rowId xmlns:a16="http://schemas.microsoft.com/office/drawing/2014/main" val="2855593289"/>
                  </a:ext>
                </a:extLst>
              </a:tr>
              <a:tr h="370840">
                <a:tc>
                  <a:txBody>
                    <a:bodyPr/>
                    <a:lstStyle/>
                    <a:p>
                      <a:pPr algn="ctr"/>
                      <a:r>
                        <a:rPr lang="en-US" dirty="0"/>
                        <a:t>Jan 1992</a:t>
                      </a:r>
                    </a:p>
                  </a:txBody>
                  <a:tcPr anchor="ctr"/>
                </a:tc>
                <a:tc>
                  <a:txBody>
                    <a:bodyPr/>
                    <a:lstStyle/>
                    <a:p>
                      <a:pPr algn="ctr"/>
                      <a:r>
                        <a:rPr lang="en-US" dirty="0"/>
                        <a:t>146,376</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tc>
                  <a:txBody>
                    <a:bodyPr/>
                    <a:lstStyle/>
                    <a:p>
                      <a:pPr algn="ctr"/>
                      <a:r>
                        <a:rPr lang="en-US" dirty="0"/>
                        <a:t>1</a:t>
                      </a:r>
                    </a:p>
                  </a:txBody>
                  <a:tcPr anchor="ctr"/>
                </a:tc>
                <a:extLst>
                  <a:ext uri="{0D108BD9-81ED-4DB2-BD59-A6C34878D82A}">
                    <a16:rowId xmlns:a16="http://schemas.microsoft.com/office/drawing/2014/main" val="2698311569"/>
                  </a:ext>
                </a:extLst>
              </a:tr>
              <a:tr h="370840">
                <a:tc>
                  <a:txBody>
                    <a:bodyPr/>
                    <a:lstStyle/>
                    <a:p>
                      <a:pPr algn="ctr"/>
                      <a:r>
                        <a:rPr lang="en-US" dirty="0"/>
                        <a:t>Feb 1992</a:t>
                      </a:r>
                    </a:p>
                  </a:txBody>
                  <a:tcPr anchor="ctr"/>
                </a:tc>
                <a:tc>
                  <a:txBody>
                    <a:bodyPr/>
                    <a:lstStyle/>
                    <a:p>
                      <a:pPr algn="ctr"/>
                      <a:r>
                        <a:rPr lang="en-US" dirty="0"/>
                        <a:t>147,079</a:t>
                      </a:r>
                    </a:p>
                  </a:txBody>
                  <a:tcPr anchor="ctr"/>
                </a:tc>
                <a:tc>
                  <a:txBody>
                    <a:bodyPr/>
                    <a:lstStyle/>
                    <a:p>
                      <a:pPr algn="ctr"/>
                      <a:r>
                        <a:rPr lang="en-US" dirty="0"/>
                        <a:t>2</a:t>
                      </a:r>
                    </a:p>
                  </a:txBody>
                  <a:tcPr anchor="ctr"/>
                </a:tc>
                <a:tc>
                  <a:txBody>
                    <a:bodyPr/>
                    <a:lstStyle/>
                    <a:p>
                      <a:pPr algn="ctr"/>
                      <a:r>
                        <a:rPr lang="en-US" dirty="0"/>
                        <a:t>2</a:t>
                      </a:r>
                    </a:p>
                  </a:txBody>
                  <a:tcPr anchor="ctr"/>
                </a:tc>
                <a:tc>
                  <a:txBody>
                    <a:bodyPr/>
                    <a:lstStyle/>
                    <a:p>
                      <a:pPr algn="ctr"/>
                      <a:r>
                        <a:rPr lang="en-US" dirty="0"/>
                        <a:t>4</a:t>
                      </a:r>
                    </a:p>
                  </a:txBody>
                  <a:tcPr anchor="ctr"/>
                </a:tc>
                <a:tc>
                  <a:txBody>
                    <a:bodyPr/>
                    <a:lstStyle/>
                    <a:p>
                      <a:pPr algn="ctr"/>
                      <a:r>
                        <a:rPr lang="en-US" dirty="0"/>
                        <a:t>8</a:t>
                      </a:r>
                    </a:p>
                  </a:txBody>
                  <a:tcPr anchor="ctr"/>
                </a:tc>
                <a:extLst>
                  <a:ext uri="{0D108BD9-81ED-4DB2-BD59-A6C34878D82A}">
                    <a16:rowId xmlns:a16="http://schemas.microsoft.com/office/drawing/2014/main" val="2369189420"/>
                  </a:ext>
                </a:extLst>
              </a:tr>
              <a:tr h="370840">
                <a:tc>
                  <a:txBody>
                    <a:bodyPr/>
                    <a:lstStyle/>
                    <a:p>
                      <a:pPr algn="ctr"/>
                      <a:r>
                        <a:rPr lang="en-US" dirty="0"/>
                        <a:t>Mar 1992</a:t>
                      </a:r>
                    </a:p>
                  </a:txBody>
                  <a:tcPr anchor="ctr"/>
                </a:tc>
                <a:tc>
                  <a:txBody>
                    <a:bodyPr/>
                    <a:lstStyle/>
                    <a:p>
                      <a:pPr algn="ctr"/>
                      <a:r>
                        <a:rPr lang="en-US" dirty="0"/>
                        <a:t>159,336</a:t>
                      </a:r>
                    </a:p>
                  </a:txBody>
                  <a:tcPr anchor="ctr"/>
                </a:tc>
                <a:tc>
                  <a:txBody>
                    <a:bodyPr/>
                    <a:lstStyle/>
                    <a:p>
                      <a:pPr algn="ctr"/>
                      <a:r>
                        <a:rPr lang="en-US" dirty="0"/>
                        <a:t>3</a:t>
                      </a:r>
                    </a:p>
                  </a:txBody>
                  <a:tcPr anchor="ctr"/>
                </a:tc>
                <a:tc>
                  <a:txBody>
                    <a:bodyPr/>
                    <a:lstStyle/>
                    <a:p>
                      <a:pPr algn="ctr"/>
                      <a:r>
                        <a:rPr lang="en-US" dirty="0"/>
                        <a:t>3</a:t>
                      </a:r>
                    </a:p>
                  </a:txBody>
                  <a:tcPr anchor="ctr"/>
                </a:tc>
                <a:tc>
                  <a:txBody>
                    <a:bodyPr/>
                    <a:lstStyle/>
                    <a:p>
                      <a:pPr algn="ctr"/>
                      <a:r>
                        <a:rPr lang="en-US" dirty="0"/>
                        <a:t>9</a:t>
                      </a:r>
                    </a:p>
                  </a:txBody>
                  <a:tcPr anchor="ctr"/>
                </a:tc>
                <a:tc>
                  <a:txBody>
                    <a:bodyPr/>
                    <a:lstStyle/>
                    <a:p>
                      <a:pPr algn="ctr"/>
                      <a:r>
                        <a:rPr lang="en-US" dirty="0"/>
                        <a:t>27</a:t>
                      </a:r>
                    </a:p>
                  </a:txBody>
                  <a:tcPr anchor="ctr"/>
                </a:tc>
                <a:extLst>
                  <a:ext uri="{0D108BD9-81ED-4DB2-BD59-A6C34878D82A}">
                    <a16:rowId xmlns:a16="http://schemas.microsoft.com/office/drawing/2014/main" val="1961297864"/>
                  </a:ext>
                </a:extLst>
              </a:tr>
              <a:tr h="370840">
                <a:tc>
                  <a:txBody>
                    <a:bodyPr/>
                    <a:lstStyle/>
                    <a:p>
                      <a:pPr algn="ctr"/>
                      <a:r>
                        <a:rPr lang="en-US" dirty="0"/>
                        <a:t>Apr 1992</a:t>
                      </a:r>
                    </a:p>
                  </a:txBody>
                  <a:tcPr anchor="ctr"/>
                </a:tc>
                <a:tc>
                  <a:txBody>
                    <a:bodyPr/>
                    <a:lstStyle/>
                    <a:p>
                      <a:pPr algn="ctr"/>
                      <a:r>
                        <a:rPr lang="en-US" dirty="0"/>
                        <a:t>163,669</a:t>
                      </a:r>
                    </a:p>
                  </a:txBody>
                  <a:tcPr anchor="ctr"/>
                </a:tc>
                <a:tc>
                  <a:txBody>
                    <a:bodyPr/>
                    <a:lstStyle/>
                    <a:p>
                      <a:pPr algn="ctr"/>
                      <a:r>
                        <a:rPr lang="en-US" dirty="0"/>
                        <a:t>4</a:t>
                      </a:r>
                    </a:p>
                  </a:txBody>
                  <a:tcPr anchor="ctr"/>
                </a:tc>
                <a:tc>
                  <a:txBody>
                    <a:bodyPr/>
                    <a:lstStyle/>
                    <a:p>
                      <a:pPr algn="ctr"/>
                      <a:r>
                        <a:rPr lang="en-US" dirty="0"/>
                        <a:t>4</a:t>
                      </a:r>
                    </a:p>
                  </a:txBody>
                  <a:tcPr anchor="ctr"/>
                </a:tc>
                <a:tc>
                  <a:txBody>
                    <a:bodyPr/>
                    <a:lstStyle/>
                    <a:p>
                      <a:pPr algn="ctr"/>
                      <a:r>
                        <a:rPr lang="en-US" dirty="0"/>
                        <a:t>16</a:t>
                      </a:r>
                    </a:p>
                  </a:txBody>
                  <a:tcPr anchor="ctr"/>
                </a:tc>
                <a:tc>
                  <a:txBody>
                    <a:bodyPr/>
                    <a:lstStyle/>
                    <a:p>
                      <a:pPr algn="ctr"/>
                      <a:r>
                        <a:rPr lang="en-US" dirty="0"/>
                        <a:t>64</a:t>
                      </a:r>
                    </a:p>
                  </a:txBody>
                  <a:tcPr anchor="ctr"/>
                </a:tc>
                <a:extLst>
                  <a:ext uri="{0D108BD9-81ED-4DB2-BD59-A6C34878D82A}">
                    <a16:rowId xmlns:a16="http://schemas.microsoft.com/office/drawing/2014/main" val="1953697993"/>
                  </a:ext>
                </a:extLst>
              </a:tr>
              <a:tr h="370840">
                <a:tc>
                  <a:txBody>
                    <a:bodyPr/>
                    <a:lstStyle/>
                    <a:p>
                      <a:pPr algn="ctr"/>
                      <a:r>
                        <a:rPr lang="en-US" dirty="0"/>
                        <a:t>May</a:t>
                      </a:r>
                      <a:r>
                        <a:rPr lang="en-US" baseline="0" dirty="0"/>
                        <a:t> </a:t>
                      </a:r>
                      <a:r>
                        <a:rPr lang="en-US" dirty="0"/>
                        <a:t>1992</a:t>
                      </a:r>
                    </a:p>
                  </a:txBody>
                  <a:tcPr anchor="ctr"/>
                </a:tc>
                <a:tc>
                  <a:txBody>
                    <a:bodyPr/>
                    <a:lstStyle/>
                    <a:p>
                      <a:pPr algn="ctr"/>
                      <a:r>
                        <a:rPr lang="en-US" dirty="0"/>
                        <a:t>170,068</a:t>
                      </a:r>
                    </a:p>
                  </a:txBody>
                  <a:tcPr anchor="ctr"/>
                </a:tc>
                <a:tc>
                  <a:txBody>
                    <a:bodyPr/>
                    <a:lstStyle/>
                    <a:p>
                      <a:pPr algn="ctr"/>
                      <a:r>
                        <a:rPr lang="en-US" dirty="0"/>
                        <a:t>5</a:t>
                      </a:r>
                    </a:p>
                  </a:txBody>
                  <a:tcPr anchor="ctr"/>
                </a:tc>
                <a:tc>
                  <a:txBody>
                    <a:bodyPr/>
                    <a:lstStyle/>
                    <a:p>
                      <a:pPr algn="ctr"/>
                      <a:r>
                        <a:rPr lang="en-US" dirty="0"/>
                        <a:t>5</a:t>
                      </a:r>
                    </a:p>
                  </a:txBody>
                  <a:tcPr anchor="ctr"/>
                </a:tc>
                <a:tc>
                  <a:txBody>
                    <a:bodyPr/>
                    <a:lstStyle/>
                    <a:p>
                      <a:pPr algn="ctr"/>
                      <a:r>
                        <a:rPr lang="en-US" dirty="0"/>
                        <a:t>25</a:t>
                      </a:r>
                    </a:p>
                  </a:txBody>
                  <a:tcPr anchor="ctr"/>
                </a:tc>
                <a:tc>
                  <a:txBody>
                    <a:bodyPr/>
                    <a:lstStyle/>
                    <a:p>
                      <a:pPr algn="ctr"/>
                      <a:r>
                        <a:rPr lang="en-US" dirty="0"/>
                        <a:t>125</a:t>
                      </a:r>
                    </a:p>
                  </a:txBody>
                  <a:tcPr anchor="ctr"/>
                </a:tc>
                <a:extLst>
                  <a:ext uri="{0D108BD9-81ED-4DB2-BD59-A6C34878D82A}">
                    <a16:rowId xmlns:a16="http://schemas.microsoft.com/office/drawing/2014/main" val="3073335720"/>
                  </a:ext>
                </a:extLst>
              </a:tr>
              <a:tr h="370840">
                <a:tc>
                  <a:txBody>
                    <a:bodyPr/>
                    <a:lstStyle/>
                    <a:p>
                      <a:pPr algn="ctr"/>
                      <a:r>
                        <a:rPr lang="en-US" dirty="0"/>
                        <a:t>Jun 1992</a:t>
                      </a:r>
                    </a:p>
                  </a:txBody>
                  <a:tcPr anchor="ctr"/>
                </a:tc>
                <a:tc>
                  <a:txBody>
                    <a:bodyPr/>
                    <a:lstStyle/>
                    <a:p>
                      <a:pPr algn="ctr"/>
                      <a:r>
                        <a:rPr lang="en-US" dirty="0"/>
                        <a:t>168,663</a:t>
                      </a:r>
                    </a:p>
                  </a:txBody>
                  <a:tcPr anchor="ctr"/>
                </a:tc>
                <a:tc>
                  <a:txBody>
                    <a:bodyPr/>
                    <a:lstStyle/>
                    <a:p>
                      <a:pPr algn="ctr"/>
                      <a:r>
                        <a:rPr lang="en-US" dirty="0"/>
                        <a:t>6</a:t>
                      </a:r>
                    </a:p>
                  </a:txBody>
                  <a:tcPr anchor="ctr"/>
                </a:tc>
                <a:tc>
                  <a:txBody>
                    <a:bodyPr/>
                    <a:lstStyle/>
                    <a:p>
                      <a:pPr algn="ctr"/>
                      <a:r>
                        <a:rPr lang="en-US" dirty="0"/>
                        <a:t>6</a:t>
                      </a:r>
                    </a:p>
                  </a:txBody>
                  <a:tcPr anchor="ctr"/>
                </a:tc>
                <a:tc>
                  <a:txBody>
                    <a:bodyPr/>
                    <a:lstStyle/>
                    <a:p>
                      <a:pPr algn="ctr"/>
                      <a:r>
                        <a:rPr lang="en-US" dirty="0"/>
                        <a:t>36</a:t>
                      </a:r>
                    </a:p>
                  </a:txBody>
                  <a:tcPr anchor="ctr"/>
                </a:tc>
                <a:tc>
                  <a:txBody>
                    <a:bodyPr/>
                    <a:lstStyle/>
                    <a:p>
                      <a:pPr algn="ctr"/>
                      <a:r>
                        <a:rPr lang="en-US" dirty="0"/>
                        <a:t>216</a:t>
                      </a:r>
                    </a:p>
                  </a:txBody>
                  <a:tcPr anchor="ctr"/>
                </a:tc>
                <a:extLst>
                  <a:ext uri="{0D108BD9-81ED-4DB2-BD59-A6C34878D82A}">
                    <a16:rowId xmlns:a16="http://schemas.microsoft.com/office/drawing/2014/main" val="1223596979"/>
                  </a:ext>
                </a:extLst>
              </a:tr>
              <a:tr h="370840">
                <a:tc>
                  <a:txBody>
                    <a:bodyPr/>
                    <a:lstStyle/>
                    <a:p>
                      <a:pPr algn="ctr"/>
                      <a:r>
                        <a:rPr lang="en-US" dirty="0"/>
                        <a:t>Jul 1992</a:t>
                      </a:r>
                    </a:p>
                  </a:txBody>
                  <a:tcPr anchor="ctr"/>
                </a:tc>
                <a:tc>
                  <a:txBody>
                    <a:bodyPr/>
                    <a:lstStyle/>
                    <a:p>
                      <a:pPr algn="ctr"/>
                      <a:r>
                        <a:rPr lang="en-US" dirty="0"/>
                        <a:t>169,890</a:t>
                      </a:r>
                    </a:p>
                  </a:txBody>
                  <a:tcPr anchor="ctr"/>
                </a:tc>
                <a:tc>
                  <a:txBody>
                    <a:bodyPr/>
                    <a:lstStyle/>
                    <a:p>
                      <a:pPr algn="ctr"/>
                      <a:r>
                        <a:rPr lang="en-US" dirty="0"/>
                        <a:t>7</a:t>
                      </a:r>
                    </a:p>
                  </a:txBody>
                  <a:tcPr anchor="ctr"/>
                </a:tc>
                <a:tc>
                  <a:txBody>
                    <a:bodyPr/>
                    <a:lstStyle/>
                    <a:p>
                      <a:pPr algn="ctr"/>
                      <a:r>
                        <a:rPr lang="en-US" dirty="0"/>
                        <a:t>7</a:t>
                      </a:r>
                    </a:p>
                  </a:txBody>
                  <a:tcPr anchor="ctr"/>
                </a:tc>
                <a:tc>
                  <a:txBody>
                    <a:bodyPr/>
                    <a:lstStyle/>
                    <a:p>
                      <a:pPr algn="ctr"/>
                      <a:r>
                        <a:rPr lang="en-US" dirty="0"/>
                        <a:t>49</a:t>
                      </a:r>
                    </a:p>
                  </a:txBody>
                  <a:tcPr anchor="ctr"/>
                </a:tc>
                <a:tc>
                  <a:txBody>
                    <a:bodyPr/>
                    <a:lstStyle/>
                    <a:p>
                      <a:pPr algn="ctr"/>
                      <a:r>
                        <a:rPr lang="en-US" dirty="0"/>
                        <a:t>343</a:t>
                      </a:r>
                    </a:p>
                  </a:txBody>
                  <a:tcPr anchor="ctr"/>
                </a:tc>
                <a:extLst>
                  <a:ext uri="{0D108BD9-81ED-4DB2-BD59-A6C34878D82A}">
                    <a16:rowId xmlns:a16="http://schemas.microsoft.com/office/drawing/2014/main" val="1318268089"/>
                  </a:ext>
                </a:extLst>
              </a:tr>
              <a:tr h="370840">
                <a:tc>
                  <a:txBody>
                    <a:bodyPr/>
                    <a:lstStyle/>
                    <a:p>
                      <a:pPr algn="ctr"/>
                      <a:r>
                        <a:rPr lang="en-US" dirty="0"/>
                        <a:t>Aug 1992</a:t>
                      </a:r>
                    </a:p>
                  </a:txBody>
                  <a:tcPr anchor="ctr"/>
                </a:tc>
                <a:tc>
                  <a:txBody>
                    <a:bodyPr/>
                    <a:lstStyle/>
                    <a:p>
                      <a:pPr algn="ctr"/>
                      <a:r>
                        <a:rPr lang="en-US" dirty="0"/>
                        <a:t>170,364</a:t>
                      </a:r>
                    </a:p>
                  </a:txBody>
                  <a:tcPr anchor="ctr"/>
                </a:tc>
                <a:tc>
                  <a:txBody>
                    <a:bodyPr/>
                    <a:lstStyle/>
                    <a:p>
                      <a:pPr algn="ctr"/>
                      <a:r>
                        <a:rPr lang="en-US" dirty="0"/>
                        <a:t>8</a:t>
                      </a:r>
                    </a:p>
                  </a:txBody>
                  <a:tcPr anchor="ctr"/>
                </a:tc>
                <a:tc>
                  <a:txBody>
                    <a:bodyPr/>
                    <a:lstStyle/>
                    <a:p>
                      <a:pPr algn="ctr"/>
                      <a:r>
                        <a:rPr lang="en-US" dirty="0"/>
                        <a:t>8</a:t>
                      </a:r>
                    </a:p>
                  </a:txBody>
                  <a:tcPr anchor="ctr"/>
                </a:tc>
                <a:tc>
                  <a:txBody>
                    <a:bodyPr/>
                    <a:lstStyle/>
                    <a:p>
                      <a:pPr algn="ctr"/>
                      <a:r>
                        <a:rPr lang="en-US" dirty="0"/>
                        <a:t>64</a:t>
                      </a:r>
                    </a:p>
                  </a:txBody>
                  <a:tcPr anchor="ctr"/>
                </a:tc>
                <a:tc>
                  <a:txBody>
                    <a:bodyPr/>
                    <a:lstStyle/>
                    <a:p>
                      <a:pPr algn="ctr"/>
                      <a:r>
                        <a:rPr lang="en-US" dirty="0"/>
                        <a:t>512</a:t>
                      </a:r>
                    </a:p>
                  </a:txBody>
                  <a:tcPr anchor="ctr"/>
                </a:tc>
                <a:extLst>
                  <a:ext uri="{0D108BD9-81ED-4DB2-BD59-A6C34878D82A}">
                    <a16:rowId xmlns:a16="http://schemas.microsoft.com/office/drawing/2014/main" val="744753518"/>
                  </a:ext>
                </a:extLst>
              </a:tr>
              <a:tr h="370840">
                <a:tc>
                  <a:txBody>
                    <a:bodyPr/>
                    <a:lstStyle/>
                    <a:p>
                      <a:pPr algn="ctr"/>
                      <a:r>
                        <a:rPr lang="en-US" dirty="0"/>
                        <a:t>Sep 1992</a:t>
                      </a:r>
                    </a:p>
                  </a:txBody>
                  <a:tcPr anchor="ctr"/>
                </a:tc>
                <a:tc>
                  <a:txBody>
                    <a:bodyPr/>
                    <a:lstStyle/>
                    <a:p>
                      <a:pPr algn="ctr"/>
                      <a:r>
                        <a:rPr lang="en-US" dirty="0"/>
                        <a:t>164,617</a:t>
                      </a:r>
                    </a:p>
                  </a:txBody>
                  <a:tcPr anchor="ctr"/>
                </a:tc>
                <a:tc>
                  <a:txBody>
                    <a:bodyPr/>
                    <a:lstStyle/>
                    <a:p>
                      <a:pPr algn="ctr"/>
                      <a:r>
                        <a:rPr lang="en-US" dirty="0"/>
                        <a:t>9</a:t>
                      </a:r>
                    </a:p>
                  </a:txBody>
                  <a:tcPr anchor="ctr"/>
                </a:tc>
                <a:tc>
                  <a:txBody>
                    <a:bodyPr/>
                    <a:lstStyle/>
                    <a:p>
                      <a:pPr algn="ctr"/>
                      <a:r>
                        <a:rPr lang="en-US" dirty="0"/>
                        <a:t>9</a:t>
                      </a:r>
                    </a:p>
                  </a:txBody>
                  <a:tcPr anchor="ctr"/>
                </a:tc>
                <a:tc>
                  <a:txBody>
                    <a:bodyPr/>
                    <a:lstStyle/>
                    <a:p>
                      <a:pPr algn="ctr"/>
                      <a:r>
                        <a:rPr lang="en-US" dirty="0"/>
                        <a:t>81</a:t>
                      </a:r>
                    </a:p>
                  </a:txBody>
                  <a:tcPr anchor="ctr"/>
                </a:tc>
                <a:tc>
                  <a:txBody>
                    <a:bodyPr/>
                    <a:lstStyle/>
                    <a:p>
                      <a:pPr algn="ctr"/>
                      <a:r>
                        <a:rPr lang="en-US" dirty="0"/>
                        <a:t>729</a:t>
                      </a:r>
                    </a:p>
                  </a:txBody>
                  <a:tcPr anchor="ctr"/>
                </a:tc>
                <a:extLst>
                  <a:ext uri="{0D108BD9-81ED-4DB2-BD59-A6C34878D82A}">
                    <a16:rowId xmlns:a16="http://schemas.microsoft.com/office/drawing/2014/main" val="1736480529"/>
                  </a:ext>
                </a:extLst>
              </a:tr>
            </a:tbl>
          </a:graphicData>
        </a:graphic>
      </p:graphicFrame>
    </p:spTree>
    <p:extLst>
      <p:ext uri="{BB962C8B-B14F-4D97-AF65-F5344CB8AC3E}">
        <p14:creationId xmlns:p14="http://schemas.microsoft.com/office/powerpoint/2010/main" val="151792927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Retail Sales</a:t>
            </a:r>
          </a:p>
        </p:txBody>
      </p:sp>
      <p:sp>
        <p:nvSpPr>
          <p:cNvPr id="3" name="Content Placeholder 2"/>
          <p:cNvSpPr>
            <a:spLocks noGrp="1"/>
          </p:cNvSpPr>
          <p:nvPr>
            <p:ph idx="1"/>
          </p:nvPr>
        </p:nvSpPr>
        <p:spPr/>
        <p:txBody>
          <a:bodyPr>
            <a:normAutofit/>
          </a:bodyPr>
          <a:lstStyle/>
          <a:p>
            <a:pPr>
              <a:buFont typeface="Arial" charset="0"/>
              <a:buChar char="•"/>
            </a:pPr>
            <a:r>
              <a:rPr lang="en-US" sz="2400" dirty="0"/>
              <a:t>We want to find a model that </a:t>
            </a:r>
            <a:r>
              <a:rPr lang="en-US" sz="2400" i="1" dirty="0"/>
              <a:t>predicts</a:t>
            </a:r>
            <a:r>
              <a:rPr lang="en-US" sz="2400" dirty="0"/>
              <a:t> retail sales well</a:t>
            </a:r>
          </a:p>
          <a:p>
            <a:pPr>
              <a:buFont typeface="Arial" charset="0"/>
              <a:buChar char="•"/>
            </a:pPr>
            <a:r>
              <a:rPr lang="en-US" sz="2400" dirty="0"/>
              <a:t>Many potential choices for models (even with only one variable over time)</a:t>
            </a:r>
          </a:p>
          <a:p>
            <a:pPr lvl="1">
              <a:buFont typeface="Arial" charset="0"/>
              <a:buChar char="•"/>
            </a:pPr>
            <a:r>
              <a:rPr lang="en-US" sz="2400" dirty="0"/>
              <a:t>Linear trend</a:t>
            </a:r>
          </a:p>
          <a:p>
            <a:pPr lvl="1">
              <a:buFont typeface="Arial" charset="0"/>
              <a:buChar char="•"/>
            </a:pPr>
            <a:r>
              <a:rPr lang="en-US" sz="2400" dirty="0"/>
              <a:t>Seasonal adjustments</a:t>
            </a:r>
          </a:p>
          <a:p>
            <a:pPr lvl="1">
              <a:buFont typeface="Arial" charset="0"/>
              <a:buChar char="•"/>
            </a:pPr>
            <a:r>
              <a:rPr lang="en-US" sz="2400" dirty="0"/>
              <a:t>Nonlinear trends</a:t>
            </a:r>
          </a:p>
          <a:p>
            <a:pPr>
              <a:buFont typeface="Arial" charset="0"/>
              <a:buChar char="•"/>
            </a:pPr>
            <a:r>
              <a:rPr lang="en-US" sz="2400" dirty="0"/>
              <a:t> How do we determine if a model performs well?</a:t>
            </a:r>
          </a:p>
          <a:p>
            <a:pPr lvl="1">
              <a:buFont typeface="Arial" charset="0"/>
              <a:buChar char="•"/>
            </a:pPr>
            <a:r>
              <a:rPr lang="en-US" sz="2400" dirty="0"/>
              <a:t>Need to establish a performance criterion</a:t>
            </a:r>
          </a:p>
        </p:txBody>
      </p:sp>
    </p:spTree>
    <p:extLst>
      <p:ext uri="{BB962C8B-B14F-4D97-AF65-F5344CB8AC3E}">
        <p14:creationId xmlns:p14="http://schemas.microsoft.com/office/powerpoint/2010/main" val="237071184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122799"/>
            <a:ext cx="8229600" cy="1143000"/>
          </a:xfrm>
        </p:spPr>
        <p:txBody>
          <a:bodyPr/>
          <a:lstStyle/>
          <a:p>
            <a:r>
              <a:rPr lang="en-US" dirty="0"/>
              <a:t>Data Partitioning</a:t>
            </a:r>
          </a:p>
        </p:txBody>
      </p:sp>
      <p:sp>
        <p:nvSpPr>
          <p:cNvPr id="3" name="Content Placeholder 2"/>
          <p:cNvSpPr>
            <a:spLocks noGrp="1"/>
          </p:cNvSpPr>
          <p:nvPr>
            <p:ph idx="1"/>
          </p:nvPr>
        </p:nvSpPr>
        <p:spPr>
          <a:xfrm>
            <a:off x="457201" y="1344929"/>
            <a:ext cx="8352503" cy="4304818"/>
          </a:xfrm>
        </p:spPr>
        <p:txBody>
          <a:bodyPr>
            <a:normAutofit fontScale="85000" lnSpcReduction="20000"/>
          </a:bodyPr>
          <a:lstStyle/>
          <a:p>
            <a:pPr>
              <a:buFont typeface="Arial" charset="0"/>
              <a:buChar char="•"/>
            </a:pPr>
            <a:r>
              <a:rPr lang="en-US" dirty="0"/>
              <a:t>To judge predictive performance we want to evaluate how a model does with </a:t>
            </a:r>
            <a:r>
              <a:rPr lang="en-US" i="1" dirty="0"/>
              <a:t>unseen</a:t>
            </a:r>
            <a:r>
              <a:rPr lang="en-US" dirty="0"/>
              <a:t> data</a:t>
            </a:r>
          </a:p>
          <a:p>
            <a:pPr>
              <a:buFont typeface="Arial" charset="0"/>
              <a:buChar char="•"/>
            </a:pPr>
            <a:r>
              <a:rPr lang="en-US" dirty="0"/>
              <a:t>We split the sample </a:t>
            </a:r>
          </a:p>
          <a:p>
            <a:pPr lvl="1">
              <a:buFont typeface="Arial" charset="0"/>
              <a:buChar char="•"/>
            </a:pPr>
            <a:r>
              <a:rPr lang="en-US" dirty="0"/>
              <a:t>Training data set – used to estimate model parameters</a:t>
            </a:r>
          </a:p>
          <a:p>
            <a:pPr lvl="2">
              <a:buFont typeface="Arial" charset="0"/>
              <a:buChar char="•"/>
            </a:pPr>
            <a:r>
              <a:rPr lang="en-US" dirty="0"/>
              <a:t>For sales data, first 164 observations</a:t>
            </a:r>
          </a:p>
          <a:p>
            <a:pPr lvl="1">
              <a:buFont typeface="Arial" charset="0"/>
              <a:buChar char="•"/>
            </a:pPr>
            <a:r>
              <a:rPr lang="en-US" dirty="0"/>
              <a:t>Testing data set – used to measure errors in prediction</a:t>
            </a:r>
          </a:p>
          <a:p>
            <a:pPr lvl="2">
              <a:buFont typeface="Arial" charset="0"/>
              <a:buChar char="•"/>
            </a:pPr>
            <a:r>
              <a:rPr lang="en-US" dirty="0"/>
              <a:t>For sales data, most recent 110 observations </a:t>
            </a:r>
          </a:p>
          <a:p>
            <a:pPr>
              <a:buFont typeface="Arial" charset="0"/>
              <a:buChar char="•"/>
            </a:pPr>
            <a:r>
              <a:rPr lang="en-US" dirty="0"/>
              <a:t>A variety of measures of errors in prediction are used. We will focus on:</a:t>
            </a:r>
          </a:p>
          <a:p>
            <a:pPr lvl="1">
              <a:buFont typeface="Arial" charset="0"/>
              <a:buChar char="•"/>
            </a:pPr>
            <a:r>
              <a:rPr lang="en-US" dirty="0"/>
              <a:t>Root Mean Squared Error (RMSE)</a:t>
            </a:r>
          </a:p>
          <a:p>
            <a:pPr lvl="1">
              <a:buFont typeface="Arial" charset="0"/>
              <a:buChar char="•"/>
            </a:pPr>
            <a:r>
              <a:rPr lang="en-US" dirty="0"/>
              <a:t>Average error</a:t>
            </a:r>
          </a:p>
        </p:txBody>
      </p:sp>
    </p:spTree>
    <p:extLst>
      <p:ext uri="{BB962C8B-B14F-4D97-AF65-F5344CB8AC3E}">
        <p14:creationId xmlns:p14="http://schemas.microsoft.com/office/powerpoint/2010/main" val="33443559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6929"/>
            <a:ext cx="8229600" cy="1143000"/>
          </a:xfrm>
        </p:spPr>
        <p:txBody>
          <a:bodyPr/>
          <a:lstStyle/>
          <a:p>
            <a:r>
              <a:rPr lang="en-US" dirty="0"/>
              <a:t>Evaluating Predictive Performance</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44129" y="1465884"/>
                <a:ext cx="8485239" cy="4335424"/>
              </a:xfrm>
            </p:spPr>
            <p:txBody>
              <a:bodyPr>
                <a:normAutofit/>
              </a:bodyPr>
              <a:lstStyle/>
              <a:p>
                <a:pPr>
                  <a:buFont typeface="Arial" charset="0"/>
                  <a:buChar char="•"/>
                </a:pPr>
                <a:r>
                  <a:rPr lang="en-US" sz="2200" dirty="0"/>
                  <a:t> Most commonly used criterion: </a:t>
                </a:r>
                <a:r>
                  <a:rPr lang="en-US" sz="2200" u="sng" dirty="0"/>
                  <a:t>root-mean-squared-error</a:t>
                </a:r>
                <a:r>
                  <a:rPr lang="en-US" sz="2200" dirty="0"/>
                  <a:t> (RMSE)</a:t>
                </a:r>
              </a:p>
              <a:p>
                <a:pPr>
                  <a:buFont typeface="Arial" charset="0"/>
                  <a:buChar char="•"/>
                </a:pPr>
                <a:r>
                  <a:rPr lang="en-US" sz="2200" dirty="0"/>
                  <a:t> Square root of average of squared residuals</a:t>
                </a:r>
              </a:p>
              <a:p>
                <a:pPr>
                  <a:buFont typeface="Arial" charset="0"/>
                  <a:buChar char="•"/>
                </a:pPr>
                <a:r>
                  <a:rPr lang="en-US" sz="2200" dirty="0"/>
                  <a:t> Formula:</a:t>
                </a:r>
              </a:p>
              <a:p>
                <a:pPr marL="0" indent="0" algn="ctr">
                  <a:buNone/>
                </a:pPr>
                <a14:m>
                  <m:oMath xmlns:m="http://schemas.openxmlformats.org/officeDocument/2006/math">
                    <m:r>
                      <a:rPr lang="en-US" sz="2200" i="1">
                        <a:latin typeface="Cambria Math"/>
                      </a:rPr>
                      <m:t>𝑅𝑀𝑆𝐸</m:t>
                    </m:r>
                    <m:r>
                      <a:rPr lang="en-US" sz="2200" i="1">
                        <a:latin typeface="Cambria Math"/>
                      </a:rPr>
                      <m:t>=</m:t>
                    </m:r>
                    <m:rad>
                      <m:radPr>
                        <m:degHide m:val="on"/>
                        <m:ctrlPr>
                          <a:rPr lang="en-US" sz="2200" i="1">
                            <a:latin typeface="Cambria Math" panose="02040503050406030204" pitchFamily="18" charset="0"/>
                          </a:rPr>
                        </m:ctrlPr>
                      </m:radPr>
                      <m:deg/>
                      <m:e>
                        <m:f>
                          <m:fPr>
                            <m:ctrlPr>
                              <a:rPr lang="en-US" sz="2200" i="1">
                                <a:latin typeface="Cambria Math" panose="02040503050406030204" pitchFamily="18" charset="0"/>
                              </a:rPr>
                            </m:ctrlPr>
                          </m:fPr>
                          <m:num>
                            <m:nary>
                              <m:naryPr>
                                <m:chr m:val="∑"/>
                                <m:limLoc m:val="subSup"/>
                                <m:ctrlPr>
                                  <a:rPr lang="en-US" sz="2200" i="1">
                                    <a:latin typeface="Cambria Math" panose="02040503050406030204" pitchFamily="18" charset="0"/>
                                  </a:rPr>
                                </m:ctrlPr>
                              </m:naryPr>
                              <m:sub>
                                <m:r>
                                  <m:rPr>
                                    <m:brk m:alnAt="25"/>
                                  </m:rPr>
                                  <a:rPr lang="en-US" sz="2200" i="1">
                                    <a:latin typeface="Cambria Math"/>
                                  </a:rPr>
                                  <m:t>𝑖</m:t>
                                </m:r>
                                <m:r>
                                  <a:rPr lang="en-US" sz="2200" i="1">
                                    <a:latin typeface="Cambria Math"/>
                                  </a:rPr>
                                  <m:t>=1</m:t>
                                </m:r>
                              </m:sub>
                              <m:sup>
                                <m:r>
                                  <a:rPr lang="en-US" sz="2200" i="1">
                                    <a:latin typeface="Cambria Math"/>
                                  </a:rPr>
                                  <m:t>𝑛</m:t>
                                </m:r>
                              </m:sup>
                              <m:e>
                                <m:r>
                                  <a:rPr lang="en-US" sz="2200" i="1">
                                    <a:latin typeface="Cambria Math"/>
                                  </a:rPr>
                                  <m:t>(</m:t>
                                </m:r>
                                <m:sSub>
                                  <m:sSubPr>
                                    <m:ctrlPr>
                                      <a:rPr lang="en-US" sz="2200" b="0" i="1" smtClean="0">
                                        <a:latin typeface="Cambria Math" panose="02040503050406030204" pitchFamily="18" charset="0"/>
                                      </a:rPr>
                                    </m:ctrlPr>
                                  </m:sSubPr>
                                  <m:e>
                                    <m:r>
                                      <a:rPr lang="en-US" sz="2200" i="1">
                                        <a:latin typeface="Cambria Math"/>
                                      </a:rPr>
                                      <m:t>𝑦</m:t>
                                    </m:r>
                                  </m:e>
                                  <m:sub>
                                    <m:r>
                                      <a:rPr lang="en-US" sz="2200" i="1">
                                        <a:latin typeface="Cambria Math"/>
                                      </a:rPr>
                                      <m:t>𝑖</m:t>
                                    </m:r>
                                  </m:sub>
                                </m:sSub>
                                <m:sSup>
                                  <m:sSupPr>
                                    <m:ctrlPr>
                                      <a:rPr lang="en-US" sz="2200" i="1">
                                        <a:latin typeface="Cambria Math" panose="02040503050406030204" pitchFamily="18" charset="0"/>
                                      </a:rPr>
                                    </m:ctrlPr>
                                  </m:sSupPr>
                                  <m:e>
                                    <m:r>
                                      <a:rPr lang="en-US" sz="2200" i="1">
                                        <a:latin typeface="Cambria Math"/>
                                      </a:rPr>
                                      <m:t>− </m:t>
                                    </m:r>
                                    <m:acc>
                                      <m:accPr>
                                        <m:chr m:val="̂"/>
                                        <m:ctrlPr>
                                          <a:rPr lang="en-US" sz="2200" i="1">
                                            <a:latin typeface="Cambria Math" panose="02040503050406030204" pitchFamily="18" charset="0"/>
                                          </a:rPr>
                                        </m:ctrlPr>
                                      </m:accPr>
                                      <m:e>
                                        <m:r>
                                          <a:rPr lang="en-US" sz="2200" i="1">
                                            <a:latin typeface="Cambria Math"/>
                                          </a:rPr>
                                          <m:t>𝑦</m:t>
                                        </m:r>
                                      </m:e>
                                    </m:acc>
                                    <m:r>
                                      <a:rPr lang="en-US" sz="2200" i="1" baseline="-25000">
                                        <a:latin typeface="Cambria Math"/>
                                      </a:rPr>
                                      <m:t>𝑖</m:t>
                                    </m:r>
                                    <m:r>
                                      <a:rPr lang="en-US" sz="2200" i="1">
                                        <a:latin typeface="Cambria Math"/>
                                      </a:rPr>
                                      <m:t>)</m:t>
                                    </m:r>
                                  </m:e>
                                  <m:sup>
                                    <m:r>
                                      <a:rPr lang="en-US" sz="2200" i="1">
                                        <a:latin typeface="Cambria Math"/>
                                      </a:rPr>
                                      <m:t>2</m:t>
                                    </m:r>
                                  </m:sup>
                                </m:sSup>
                              </m:e>
                            </m:nary>
                          </m:num>
                          <m:den>
                            <m:r>
                              <a:rPr lang="en-US" sz="2200" i="1">
                                <a:latin typeface="Cambria Math"/>
                              </a:rPr>
                              <m:t>𝑛</m:t>
                            </m:r>
                          </m:den>
                        </m:f>
                      </m:e>
                    </m:rad>
                  </m:oMath>
                </a14:m>
                <a:r>
                  <a:rPr lang="en-US" sz="2200" dirty="0"/>
                  <a:t> </a:t>
                </a:r>
              </a:p>
              <a:p>
                <a:pPr>
                  <a:buFont typeface="Arial" charset="0"/>
                  <a:buChar char="•"/>
                </a:pPr>
                <a:r>
                  <a:rPr lang="en-US" sz="2200" dirty="0"/>
                  <a:t> Is this a reasonable measure of performance?</a:t>
                </a:r>
              </a:p>
              <a:p>
                <a:pPr>
                  <a:buFont typeface="Arial" charset="0"/>
                  <a:buChar char="•"/>
                </a:pPr>
                <a:r>
                  <a:rPr lang="en-US" sz="2200" dirty="0"/>
                  <a:t> A second measure is </a:t>
                </a:r>
                <a:r>
                  <a:rPr lang="en-US" sz="2200" u="sng" dirty="0"/>
                  <a:t>average error</a:t>
                </a:r>
                <a:endParaRPr lang="en-US" sz="2200" dirty="0"/>
              </a:p>
              <a:p>
                <a:pPr>
                  <a:buFont typeface="Arial" charset="0"/>
                  <a:buChar char="•"/>
                </a:pPr>
                <a:r>
                  <a:rPr lang="en-US" sz="2200" dirty="0"/>
                  <a:t> Formula:</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𝐴𝐸</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𝑛</m:t>
                          </m:r>
                        </m:den>
                      </m:f>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𝑒</m:t>
                              </m:r>
                            </m:e>
                            <m:sub>
                              <m:r>
                                <a:rPr lang="en-US" sz="2200" b="0" i="1" smtClean="0">
                                  <a:latin typeface="Cambria Math" panose="02040503050406030204" pitchFamily="18" charset="0"/>
                                </a:rPr>
                                <m:t>𝑖</m:t>
                              </m:r>
                            </m:sub>
                          </m:sSub>
                        </m:e>
                      </m:nary>
                    </m:oMath>
                  </m:oMathPara>
                </a14:m>
                <a:endParaRPr lang="en-US" sz="22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44129" y="1465884"/>
                <a:ext cx="8485239" cy="4335424"/>
              </a:xfrm>
              <a:blipFill>
                <a:blip r:embed="rId5"/>
                <a:stretch>
                  <a:fillRect l="-790" t="-843"/>
                </a:stretch>
              </a:blipFill>
            </p:spPr>
            <p:txBody>
              <a:bodyPr/>
              <a:lstStyle/>
              <a:p>
                <a:r>
                  <a:rPr lang="en-US">
                    <a:noFill/>
                  </a:rPr>
                  <a:t> </a:t>
                </a:r>
              </a:p>
            </p:txBody>
          </p:sp>
        </mc:Fallback>
      </mc:AlternateContent>
    </p:spTree>
    <p:extLst>
      <p:ext uri="{BB962C8B-B14F-4D97-AF65-F5344CB8AC3E}">
        <p14:creationId xmlns:p14="http://schemas.microsoft.com/office/powerpoint/2010/main" val="19355283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Predictive Performance</a:t>
            </a:r>
          </a:p>
        </p:txBody>
      </p:sp>
      <p:sp>
        <p:nvSpPr>
          <p:cNvPr id="3" name="Content Placeholder 2"/>
          <p:cNvSpPr>
            <a:spLocks noGrp="1"/>
          </p:cNvSpPr>
          <p:nvPr>
            <p:ph idx="1"/>
          </p:nvPr>
        </p:nvSpPr>
        <p:spPr>
          <a:xfrm>
            <a:off x="457200" y="1200475"/>
            <a:ext cx="8229600" cy="3853200"/>
          </a:xfrm>
        </p:spPr>
        <p:txBody>
          <a:bodyPr>
            <a:normAutofit/>
          </a:bodyPr>
          <a:lstStyle/>
          <a:p>
            <a:endParaRPr lang="en-US" sz="2400" i="1" dirty="0"/>
          </a:p>
          <a:p>
            <a:endParaRPr lang="en-US" sz="2400" i="1" dirty="0"/>
          </a:p>
          <a:p>
            <a:r>
              <a:rPr lang="en-US" sz="3600" b="1" i="1" dirty="0"/>
              <a:t>Important Point!</a:t>
            </a:r>
          </a:p>
          <a:p>
            <a:pPr lvl="1"/>
            <a:r>
              <a:rPr lang="en-US" sz="3600" dirty="0"/>
              <a:t>These are to be computed on test data set</a:t>
            </a:r>
          </a:p>
          <a:p>
            <a:pPr lvl="1"/>
            <a:r>
              <a:rPr lang="en-US" sz="3600" dirty="0"/>
              <a:t>Why not the training data?</a:t>
            </a:r>
          </a:p>
        </p:txBody>
      </p:sp>
    </p:spTree>
    <p:extLst>
      <p:ext uri="{BB962C8B-B14F-4D97-AF65-F5344CB8AC3E}">
        <p14:creationId xmlns:p14="http://schemas.microsoft.com/office/powerpoint/2010/main" val="240110401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Content Placeholder 4" descr="dna.jpg"/>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298065" y="1262396"/>
            <a:ext cx="3845935" cy="3845935"/>
          </a:xfrm>
        </p:spPr>
      </p:pic>
      <p:sp>
        <p:nvSpPr>
          <p:cNvPr id="2" name="Title 1"/>
          <p:cNvSpPr>
            <a:spLocks noGrp="1"/>
          </p:cNvSpPr>
          <p:nvPr>
            <p:ph type="title"/>
          </p:nvPr>
        </p:nvSpPr>
        <p:spPr>
          <a:xfrm>
            <a:off x="457201" y="43407"/>
            <a:ext cx="8229600" cy="1143000"/>
          </a:xfrm>
        </p:spPr>
        <p:txBody>
          <a:bodyPr/>
          <a:lstStyle/>
          <a:p>
            <a:r>
              <a:rPr lang="en-US" dirty="0"/>
              <a:t>What is a model?</a:t>
            </a:r>
          </a:p>
        </p:txBody>
      </p:sp>
      <p:sp>
        <p:nvSpPr>
          <p:cNvPr id="4" name="Content Placeholder 3"/>
          <p:cNvSpPr>
            <a:spLocks noGrp="1"/>
          </p:cNvSpPr>
          <p:nvPr>
            <p:ph sz="half" idx="1"/>
          </p:nvPr>
        </p:nvSpPr>
        <p:spPr>
          <a:xfrm>
            <a:off x="422947" y="1517373"/>
            <a:ext cx="5304503" cy="4310487"/>
          </a:xfrm>
        </p:spPr>
        <p:txBody>
          <a:bodyPr>
            <a:normAutofit/>
          </a:bodyPr>
          <a:lstStyle/>
          <a:p>
            <a:pPr>
              <a:buFont typeface="Arial" charset="0"/>
              <a:buChar char="•"/>
            </a:pPr>
            <a:r>
              <a:rPr lang="en-US" dirty="0"/>
              <a:t> A simplified representation of reality created for a specific purpose</a:t>
            </a:r>
          </a:p>
          <a:p>
            <a:pPr>
              <a:buFont typeface="Arial" charset="0"/>
              <a:buChar char="•"/>
            </a:pPr>
            <a:r>
              <a:rPr lang="en-US" dirty="0"/>
              <a:t> “All models are wrong but some are useful” </a:t>
            </a:r>
            <a:r>
              <a:rPr lang="mr-IN" dirty="0"/>
              <a:t>–</a:t>
            </a:r>
            <a:r>
              <a:rPr lang="en-US" dirty="0"/>
              <a:t>George Box</a:t>
            </a:r>
          </a:p>
          <a:p>
            <a:pPr>
              <a:buFont typeface="Arial" charset="0"/>
              <a:buChar char="•"/>
            </a:pPr>
            <a:r>
              <a:rPr lang="en-US" dirty="0"/>
              <a:t>Examples of models: map, prototype, regression!</a:t>
            </a:r>
          </a:p>
        </p:txBody>
      </p:sp>
      <p:sp>
        <p:nvSpPr>
          <p:cNvPr id="3" name="TextBox 2"/>
          <p:cNvSpPr txBox="1"/>
          <p:nvPr/>
        </p:nvSpPr>
        <p:spPr>
          <a:xfrm>
            <a:off x="6567854" y="5191096"/>
            <a:ext cx="1512277" cy="553998"/>
          </a:xfrm>
          <a:prstGeom prst="rect">
            <a:avLst/>
          </a:prstGeom>
          <a:noFill/>
        </p:spPr>
        <p:txBody>
          <a:bodyPr wrap="square" rtlCol="0">
            <a:spAutoFit/>
          </a:bodyPr>
          <a:lstStyle/>
          <a:p>
            <a:pPr algn="ctr"/>
            <a:r>
              <a:rPr lang="en-US" sz="1000" dirty="0"/>
              <a:t>Image description: A standing representation of a DNA molecule</a:t>
            </a:r>
          </a:p>
        </p:txBody>
      </p:sp>
    </p:spTree>
    <p:extLst>
      <p:ext uri="{BB962C8B-B14F-4D97-AF65-F5344CB8AC3E}">
        <p14:creationId xmlns:p14="http://schemas.microsoft.com/office/powerpoint/2010/main" val="420772735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228601" y="1134165"/>
            <a:ext cx="8915399" cy="4478149"/>
          </a:xfrm>
          <a:prstGeom prst="rect">
            <a:avLst/>
          </a:prstGeom>
          <a:noFill/>
        </p:spPr>
        <p:txBody>
          <a:bodyPr wrap="square" rtlCol="0">
            <a:spAutoFit/>
          </a:bodyPr>
          <a:lstStyle/>
          <a:p>
            <a:r>
              <a:rPr lang="en-US" sz="1500" dirty="0"/>
              <a:t>summary(fit1)</a:t>
            </a:r>
          </a:p>
          <a:p>
            <a:endParaRPr lang="en-US" sz="1500" dirty="0"/>
          </a:p>
          <a:p>
            <a:r>
              <a:rPr lang="en-US" sz="1500" dirty="0"/>
              <a:t>Call:</a:t>
            </a:r>
          </a:p>
          <a:p>
            <a:r>
              <a:rPr lang="en-US" sz="1500" dirty="0"/>
              <a:t>lm(formula = Value ~ T, data = Train)</a:t>
            </a:r>
          </a:p>
          <a:p>
            <a:endParaRPr lang="en-US" sz="1500" dirty="0"/>
          </a:p>
          <a:p>
            <a:r>
              <a:rPr lang="en-US" sz="1500" dirty="0"/>
              <a:t>Residuals:</a:t>
            </a:r>
          </a:p>
          <a:p>
            <a:r>
              <a:rPr lang="en-US" sz="1500" dirty="0"/>
              <a:t>   Min     	1Q 		Median     	3Q    		Max </a:t>
            </a:r>
          </a:p>
          <a:p>
            <a:r>
              <a:rPr lang="en-US" sz="1500" dirty="0"/>
              <a:t>-42818  	-6977  	969		6640  	61824 </a:t>
            </a:r>
          </a:p>
          <a:p>
            <a:endParaRPr lang="en-US" sz="1500" dirty="0"/>
          </a:p>
          <a:p>
            <a:r>
              <a:rPr lang="en-US" sz="1500" dirty="0"/>
              <a:t>Coefficients:</a:t>
            </a:r>
          </a:p>
          <a:p>
            <a:r>
              <a:rPr lang="en-US" sz="1500" dirty="0"/>
              <a:t>                     		Estimate 		Std. Error 		t value 	</a:t>
            </a:r>
            <a:r>
              <a:rPr lang="en-US" sz="1500" dirty="0" err="1"/>
              <a:t>Pr</a:t>
            </a:r>
            <a:r>
              <a:rPr lang="en-US" sz="1500" dirty="0"/>
              <a:t>(&gt;|t|)    </a:t>
            </a:r>
          </a:p>
          <a:p>
            <a:r>
              <a:rPr lang="en-US" sz="1500" dirty="0"/>
              <a:t>(Intercept)         	158495.47  		2856.30   		55.49   	&lt;2e-16 ***  </a:t>
            </a:r>
          </a:p>
          <a:p>
            <a:r>
              <a:rPr lang="en-US" sz="1500" dirty="0"/>
              <a:t>T	   		1070.02     		30.03  		35.63   	&lt;2e-16 ***</a:t>
            </a:r>
          </a:p>
          <a:p>
            <a:r>
              <a:rPr lang="en-US" sz="1500" dirty="0"/>
              <a:t>---</a:t>
            </a:r>
          </a:p>
          <a:p>
            <a:r>
              <a:rPr lang="en-US" sz="1500" dirty="0" err="1"/>
              <a:t>Signif</a:t>
            </a:r>
            <a:r>
              <a:rPr lang="en-US" sz="1500" dirty="0"/>
              <a:t>. codes:  0 ‘***’ 0.001 ‘**’ 0.01 ‘*’ 0.05 ‘.’ 0.1 ‘ ’ 1</a:t>
            </a:r>
          </a:p>
          <a:p>
            <a:endParaRPr lang="en-US" sz="1500" dirty="0"/>
          </a:p>
          <a:p>
            <a:r>
              <a:rPr lang="en-US" sz="1500" dirty="0"/>
              <a:t>Residual standard error: 18210 on 162 degrees of freedom</a:t>
            </a:r>
          </a:p>
          <a:p>
            <a:r>
              <a:rPr lang="en-US" sz="1500" dirty="0"/>
              <a:t>Multiple R-squared:  0.8868,    Adjusted R-squared:  0.8862 </a:t>
            </a:r>
          </a:p>
          <a:p>
            <a:r>
              <a:rPr lang="en-US" sz="1500" dirty="0"/>
              <a:t>F-statistic: 1270 on 1 and 162 DF,  p-value: &lt; 2.2e-16</a:t>
            </a:r>
          </a:p>
        </p:txBody>
      </p:sp>
      <p:sp>
        <p:nvSpPr>
          <p:cNvPr id="7" name="Title 6"/>
          <p:cNvSpPr>
            <a:spLocks noGrp="1"/>
          </p:cNvSpPr>
          <p:nvPr>
            <p:ph type="title"/>
          </p:nvPr>
        </p:nvSpPr>
        <p:spPr>
          <a:xfrm>
            <a:off x="316523" y="125169"/>
            <a:ext cx="8229600" cy="850777"/>
          </a:xfrm>
        </p:spPr>
        <p:txBody>
          <a:bodyPr>
            <a:normAutofit/>
          </a:bodyPr>
          <a:lstStyle/>
          <a:p>
            <a:r>
              <a:rPr lang="en-US" dirty="0"/>
              <a:t>Linear trend model</a:t>
            </a:r>
          </a:p>
        </p:txBody>
      </p:sp>
      <p:graphicFrame>
        <p:nvGraphicFramePr>
          <p:cNvPr id="4" name="Table 3"/>
          <p:cNvGraphicFramePr>
            <a:graphicFrameLocks noGrp="1"/>
          </p:cNvGraphicFramePr>
          <p:nvPr>
            <p:extLst>
              <p:ext uri="{D42A27DB-BD31-4B8C-83A1-F6EECF244321}">
                <p14:modId xmlns:p14="http://schemas.microsoft.com/office/powerpoint/2010/main" val="4103524014"/>
              </p:ext>
            </p:extLst>
          </p:nvPr>
        </p:nvGraphicFramePr>
        <p:xfrm>
          <a:off x="5636227" y="1337065"/>
          <a:ext cx="3113191" cy="802515"/>
        </p:xfrm>
        <a:graphic>
          <a:graphicData uri="http://schemas.openxmlformats.org/drawingml/2006/table">
            <a:tbl>
              <a:tblPr firstRow="1" firstCol="1" bandRow="1">
                <a:tableStyleId>{5C22544A-7EE6-4342-B048-85BDC9FD1C3A}</a:tableStyleId>
              </a:tblPr>
              <a:tblGrid>
                <a:gridCol w="868798">
                  <a:extLst>
                    <a:ext uri="{9D8B030D-6E8A-4147-A177-3AD203B41FA5}">
                      <a16:colId xmlns:a16="http://schemas.microsoft.com/office/drawing/2014/main" val="20000"/>
                    </a:ext>
                  </a:extLst>
                </a:gridCol>
                <a:gridCol w="2244393">
                  <a:extLst>
                    <a:ext uri="{9D8B030D-6E8A-4147-A177-3AD203B41FA5}">
                      <a16:colId xmlns:a16="http://schemas.microsoft.com/office/drawing/2014/main" val="20001"/>
                    </a:ext>
                  </a:extLst>
                </a:gridCol>
              </a:tblGrid>
              <a:tr h="314835">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Training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13046">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-7.151792e-11</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13046">
                <a:tc>
                  <a:txBody>
                    <a:bodyPr/>
                    <a:lstStyle/>
                    <a:p>
                      <a:pPr marL="0" marR="0">
                        <a:spcBef>
                          <a:spcPts val="180"/>
                        </a:spcBef>
                        <a:spcAft>
                          <a:spcPts val="180"/>
                        </a:spcAft>
                      </a:pPr>
                      <a:r>
                        <a:rPr lang="en-US" sz="1600" dirty="0">
                          <a:effectLst/>
                        </a:rPr>
                        <a:t>RMSE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1.809433e+04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04454465"/>
              </p:ext>
            </p:extLst>
          </p:nvPr>
        </p:nvGraphicFramePr>
        <p:xfrm>
          <a:off x="5636226" y="2226826"/>
          <a:ext cx="3113191" cy="802515"/>
        </p:xfrm>
        <a:graphic>
          <a:graphicData uri="http://schemas.openxmlformats.org/drawingml/2006/table">
            <a:tbl>
              <a:tblPr firstRow="1" firstCol="1" bandRow="1">
                <a:tableStyleId>{5C22544A-7EE6-4342-B048-85BDC9FD1C3A}</a:tableStyleId>
              </a:tblPr>
              <a:tblGrid>
                <a:gridCol w="852499">
                  <a:extLst>
                    <a:ext uri="{9D8B030D-6E8A-4147-A177-3AD203B41FA5}">
                      <a16:colId xmlns:a16="http://schemas.microsoft.com/office/drawing/2014/main" val="20000"/>
                    </a:ext>
                  </a:extLst>
                </a:gridCol>
                <a:gridCol w="2260692">
                  <a:extLst>
                    <a:ext uri="{9D8B030D-6E8A-4147-A177-3AD203B41FA5}">
                      <a16:colId xmlns:a16="http://schemas.microsoft.com/office/drawing/2014/main" val="20001"/>
                    </a:ext>
                  </a:extLst>
                </a:gridCol>
              </a:tblGrid>
              <a:tr h="267505">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Testing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67505">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-1.299639e+04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67505">
                <a:tc>
                  <a:txBody>
                    <a:bodyPr/>
                    <a:lstStyle/>
                    <a:p>
                      <a:pPr marL="0" marR="0">
                        <a:spcBef>
                          <a:spcPts val="180"/>
                        </a:spcBef>
                        <a:spcAft>
                          <a:spcPts val="180"/>
                        </a:spcAft>
                      </a:pPr>
                      <a:r>
                        <a:rPr lang="en-US" sz="1600" dirty="0">
                          <a:effectLst/>
                        </a:rPr>
                        <a:t>RMSE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3.327005e+04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8025375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7539" y="68969"/>
            <a:ext cx="8229600" cy="1143000"/>
          </a:xfrm>
        </p:spPr>
        <p:txBody>
          <a:bodyPr/>
          <a:lstStyle/>
          <a:p>
            <a:r>
              <a:rPr lang="en-US" dirty="0"/>
              <a:t>Seasonally Adjusted Model</a:t>
            </a:r>
          </a:p>
        </p:txBody>
      </p:sp>
      <p:pic>
        <p:nvPicPr>
          <p:cNvPr id="7170"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316617" y="861192"/>
            <a:ext cx="5780160" cy="483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292970" y="3897544"/>
            <a:ext cx="3223752" cy="715581"/>
          </a:xfrm>
          <a:prstGeom prst="rect">
            <a:avLst/>
          </a:prstGeom>
          <a:solidFill>
            <a:schemeClr val="accent2">
              <a:lumMod val="40000"/>
              <a:lumOff val="60000"/>
            </a:schemeClr>
          </a:solidFill>
        </p:spPr>
        <p:txBody>
          <a:bodyPr wrap="square" rtlCol="0">
            <a:spAutoFit/>
          </a:bodyPr>
          <a:lstStyle/>
          <a:p>
            <a:r>
              <a:rPr lang="en-US" sz="1350" dirty="0"/>
              <a:t>Lower RMSE for both Training and</a:t>
            </a:r>
            <a:br>
              <a:rPr lang="en-US" sz="1350" dirty="0"/>
            </a:br>
            <a:r>
              <a:rPr lang="en-US" sz="1350" dirty="0"/>
              <a:t>Testing data (compared to linear </a:t>
            </a:r>
            <a:br>
              <a:rPr lang="en-US" sz="1350" dirty="0"/>
            </a:br>
            <a:r>
              <a:rPr lang="en-US" sz="1350" dirty="0"/>
              <a:t>trend)</a:t>
            </a:r>
          </a:p>
        </p:txBody>
      </p:sp>
      <p:graphicFrame>
        <p:nvGraphicFramePr>
          <p:cNvPr id="6" name="Table 5"/>
          <p:cNvGraphicFramePr>
            <a:graphicFrameLocks noGrp="1"/>
          </p:cNvGraphicFramePr>
          <p:nvPr>
            <p:extLst>
              <p:ext uri="{D42A27DB-BD31-4B8C-83A1-F6EECF244321}">
                <p14:modId xmlns:p14="http://schemas.microsoft.com/office/powerpoint/2010/main" val="1447624734"/>
              </p:ext>
            </p:extLst>
          </p:nvPr>
        </p:nvGraphicFramePr>
        <p:xfrm>
          <a:off x="5292968" y="1236965"/>
          <a:ext cx="3115598" cy="827659"/>
        </p:xfrm>
        <a:graphic>
          <a:graphicData uri="http://schemas.openxmlformats.org/drawingml/2006/table">
            <a:tbl>
              <a:tblPr firstRow="1" firstCol="1" bandRow="1">
                <a:tableStyleId>{5C22544A-7EE6-4342-B048-85BDC9FD1C3A}</a:tableStyleId>
              </a:tblPr>
              <a:tblGrid>
                <a:gridCol w="773724">
                  <a:extLst>
                    <a:ext uri="{9D8B030D-6E8A-4147-A177-3AD203B41FA5}">
                      <a16:colId xmlns:a16="http://schemas.microsoft.com/office/drawing/2014/main" val="20000"/>
                    </a:ext>
                  </a:extLst>
                </a:gridCol>
                <a:gridCol w="2341874">
                  <a:extLst>
                    <a:ext uri="{9D8B030D-6E8A-4147-A177-3AD203B41FA5}">
                      <a16:colId xmlns:a16="http://schemas.microsoft.com/office/drawing/2014/main" val="20001"/>
                    </a:ext>
                  </a:extLst>
                </a:gridCol>
              </a:tblGrid>
              <a:tr h="292115">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Training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67772">
                <a:tc>
                  <a:txBody>
                    <a:bodyPr/>
                    <a:lstStyle/>
                    <a:p>
                      <a:pPr marL="0" marR="0">
                        <a:spcBef>
                          <a:spcPts val="180"/>
                        </a:spcBef>
                        <a:spcAft>
                          <a:spcPts val="180"/>
                        </a:spcAft>
                      </a:pPr>
                      <a:r>
                        <a:rPr lang="en-US" sz="1600">
                          <a:effectLst/>
                        </a:rPr>
                        <a:t>AE</a:t>
                      </a:r>
                      <a:endParaRPr lang="en-US" sz="160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-4.205933e-11</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67772">
                <a:tc>
                  <a:txBody>
                    <a:bodyPr/>
                    <a:lstStyle/>
                    <a:p>
                      <a:pPr marL="0" marR="0">
                        <a:spcBef>
                          <a:spcPts val="180"/>
                        </a:spcBef>
                        <a:spcAft>
                          <a:spcPts val="180"/>
                        </a:spcAft>
                      </a:pPr>
                      <a:r>
                        <a:rPr lang="en-US" sz="1600">
                          <a:effectLst/>
                        </a:rPr>
                        <a:t>RMSE</a:t>
                      </a:r>
                      <a:endParaRPr lang="en-US" sz="160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5.949797e+03</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27044303"/>
              </p:ext>
            </p:extLst>
          </p:nvPr>
        </p:nvGraphicFramePr>
        <p:xfrm>
          <a:off x="5292970" y="2372516"/>
          <a:ext cx="3115596" cy="819308"/>
        </p:xfrm>
        <a:graphic>
          <a:graphicData uri="http://schemas.openxmlformats.org/drawingml/2006/table">
            <a:tbl>
              <a:tblPr firstRow="1" firstCol="1" bandRow="1">
                <a:tableStyleId>{5C22544A-7EE6-4342-B048-85BDC9FD1C3A}</a:tableStyleId>
              </a:tblPr>
              <a:tblGrid>
                <a:gridCol w="778899">
                  <a:extLst>
                    <a:ext uri="{9D8B030D-6E8A-4147-A177-3AD203B41FA5}">
                      <a16:colId xmlns:a16="http://schemas.microsoft.com/office/drawing/2014/main" val="20000"/>
                    </a:ext>
                  </a:extLst>
                </a:gridCol>
                <a:gridCol w="2336697">
                  <a:extLst>
                    <a:ext uri="{9D8B030D-6E8A-4147-A177-3AD203B41FA5}">
                      <a16:colId xmlns:a16="http://schemas.microsoft.com/office/drawing/2014/main" val="20001"/>
                    </a:ext>
                  </a:extLst>
                </a:gridCol>
              </a:tblGrid>
              <a:tr h="331628">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Testing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16760">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-11618.38</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16760">
                <a:tc>
                  <a:txBody>
                    <a:bodyPr/>
                    <a:lstStyle/>
                    <a:p>
                      <a:pPr marL="0" marR="0">
                        <a:spcBef>
                          <a:spcPts val="180"/>
                        </a:spcBef>
                        <a:spcAft>
                          <a:spcPts val="180"/>
                        </a:spcAft>
                      </a:pPr>
                      <a:r>
                        <a:rPr lang="en-US" sz="1600">
                          <a:effectLst/>
                        </a:rPr>
                        <a:t>RMSE</a:t>
                      </a:r>
                      <a:endParaRPr lang="en-US" sz="160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2.419322e+04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4730262" y="5531674"/>
                <a:ext cx="3112477" cy="707886"/>
              </a:xfrm>
              <a:prstGeom prst="rect">
                <a:avLst/>
              </a:prstGeom>
              <a:noFill/>
            </p:spPr>
            <p:txBody>
              <a:bodyPr wrap="square" rtlCol="0">
                <a:spAutoFit/>
              </a:bodyPr>
              <a:lstStyle/>
              <a:p>
                <a:r>
                  <a:rPr lang="en-US" sz="1000" dirty="0"/>
                  <a:t>Image description: R Output for model </a:t>
                </a:r>
                <a14:m>
                  <m:oMath xmlns:m="http://schemas.openxmlformats.org/officeDocument/2006/math">
                    <m:r>
                      <a:rPr lang="en-US" sz="1000" i="1" dirty="0" smtClean="0">
                        <a:latin typeface="Cambria Math" panose="02040503050406030204" pitchFamily="18" charset="0"/>
                      </a:rPr>
                      <m:t>𝑉𝑎𝑙𝑢𝑒</m:t>
                    </m:r>
                    <m:r>
                      <a:rPr lang="en-US" sz="1000" i="1" dirty="0" smtClean="0">
                        <a:latin typeface="Cambria Math" panose="02040503050406030204" pitchFamily="18" charset="0"/>
                      </a:rPr>
                      <m:t> ~ </m:t>
                    </m:r>
                    <m:r>
                      <a:rPr lang="en-US" sz="1000" i="1" dirty="0" smtClean="0">
                        <a:latin typeface="Cambria Math" panose="02040503050406030204" pitchFamily="18" charset="0"/>
                      </a:rPr>
                      <m:t>𝑇</m:t>
                    </m:r>
                    <m:r>
                      <a:rPr lang="en-US" sz="1000" i="1" dirty="0" smtClean="0">
                        <a:latin typeface="Cambria Math" panose="02040503050406030204" pitchFamily="18" charset="0"/>
                      </a:rPr>
                      <m:t> + </m:t>
                    </m:r>
                    <m:r>
                      <a:rPr lang="en-US" sz="1000" i="1" dirty="0" smtClean="0">
                        <a:latin typeface="Cambria Math" panose="02040503050406030204" pitchFamily="18" charset="0"/>
                      </a:rPr>
                      <m:t>𝑀𝑜𝑛𝑡h</m:t>
                    </m:r>
                  </m:oMath>
                </a14:m>
                <a:r>
                  <a:rPr lang="en-US" sz="1000" dirty="0"/>
                  <a:t>, where Month2 through Month12 are added to the model (and the variable Time all months are significant except Month2)</a:t>
                </a:r>
              </a:p>
            </p:txBody>
          </p:sp>
        </mc:Choice>
        <mc:Fallback xmlns="">
          <p:sp>
            <p:nvSpPr>
              <p:cNvPr id="3" name="TextBox 2"/>
              <p:cNvSpPr txBox="1">
                <a:spLocks noRot="1" noChangeAspect="1" noMove="1" noResize="1" noEditPoints="1" noAdjustHandles="1" noChangeArrowheads="1" noChangeShapeType="1" noTextEdit="1"/>
              </p:cNvSpPr>
              <p:nvPr/>
            </p:nvSpPr>
            <p:spPr>
              <a:xfrm>
                <a:off x="4730262" y="5531674"/>
                <a:ext cx="3112477" cy="707886"/>
              </a:xfrm>
              <a:prstGeom prst="rect">
                <a:avLst/>
              </a:prstGeom>
              <a:blipFill>
                <a:blip r:embed="rId5"/>
                <a:stretch>
                  <a:fillRect b="-4274"/>
                </a:stretch>
              </a:blipFill>
            </p:spPr>
            <p:txBody>
              <a:bodyPr/>
              <a:lstStyle/>
              <a:p>
                <a:r>
                  <a:rPr lang="en-US">
                    <a:noFill/>
                  </a:rPr>
                  <a:t> </a:t>
                </a:r>
              </a:p>
            </p:txBody>
          </p:sp>
        </mc:Fallback>
      </mc:AlternateContent>
    </p:spTree>
    <p:extLst>
      <p:ext uri="{BB962C8B-B14F-4D97-AF65-F5344CB8AC3E}">
        <p14:creationId xmlns:p14="http://schemas.microsoft.com/office/powerpoint/2010/main" val="12750261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Models</a:t>
            </a:r>
          </a:p>
        </p:txBody>
      </p:sp>
      <p:sp>
        <p:nvSpPr>
          <p:cNvPr id="3" name="Content Placeholder 2"/>
          <p:cNvSpPr>
            <a:spLocks noGrp="1"/>
          </p:cNvSpPr>
          <p:nvPr>
            <p:ph idx="1"/>
          </p:nvPr>
        </p:nvSpPr>
        <p:spPr/>
        <p:txBody>
          <a:bodyPr/>
          <a:lstStyle/>
          <a:p>
            <a:r>
              <a:rPr lang="en-US" dirty="0"/>
              <a:t>Quadratic Model</a:t>
            </a:r>
            <a:br>
              <a:rPr lang="en-US" dirty="0"/>
            </a:br>
            <a:br>
              <a:rPr lang="en-US" dirty="0"/>
            </a:br>
            <a:br>
              <a:rPr lang="en-US" dirty="0"/>
            </a:br>
            <a:endParaRPr lang="en-US" dirty="0"/>
          </a:p>
          <a:p>
            <a:r>
              <a:rPr lang="en-US" dirty="0"/>
              <a:t>Cubic Model</a:t>
            </a:r>
          </a:p>
        </p:txBody>
      </p:sp>
      <p:graphicFrame>
        <p:nvGraphicFramePr>
          <p:cNvPr id="5" name="Table 4"/>
          <p:cNvGraphicFramePr>
            <a:graphicFrameLocks noGrp="1"/>
          </p:cNvGraphicFramePr>
          <p:nvPr>
            <p:extLst>
              <p:ext uri="{D42A27DB-BD31-4B8C-83A1-F6EECF244321}">
                <p14:modId xmlns:p14="http://schemas.microsoft.com/office/powerpoint/2010/main" val="661557293"/>
              </p:ext>
            </p:extLst>
          </p:nvPr>
        </p:nvGraphicFramePr>
        <p:xfrm>
          <a:off x="1285569" y="2413401"/>
          <a:ext cx="3083700" cy="754315"/>
        </p:xfrm>
        <a:graphic>
          <a:graphicData uri="http://schemas.openxmlformats.org/drawingml/2006/table">
            <a:tbl>
              <a:tblPr firstRow="1" firstCol="1" bandRow="1">
                <a:tableStyleId>{5C22544A-7EE6-4342-B048-85BDC9FD1C3A}</a:tableStyleId>
              </a:tblPr>
              <a:tblGrid>
                <a:gridCol w="916776">
                  <a:extLst>
                    <a:ext uri="{9D8B030D-6E8A-4147-A177-3AD203B41FA5}">
                      <a16:colId xmlns:a16="http://schemas.microsoft.com/office/drawing/2014/main" val="20000"/>
                    </a:ext>
                  </a:extLst>
                </a:gridCol>
                <a:gridCol w="2166924">
                  <a:extLst>
                    <a:ext uri="{9D8B030D-6E8A-4147-A177-3AD203B41FA5}">
                      <a16:colId xmlns:a16="http://schemas.microsoft.com/office/drawing/2014/main" val="20001"/>
                    </a:ext>
                  </a:extLst>
                </a:gridCol>
              </a:tblGrid>
              <a:tr h="266229">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Training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44043">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-4.22364e-11</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44043">
                <a:tc>
                  <a:txBody>
                    <a:bodyPr/>
                    <a:lstStyle/>
                    <a:p>
                      <a:pPr marL="0" marR="0">
                        <a:spcBef>
                          <a:spcPts val="180"/>
                        </a:spcBef>
                        <a:spcAft>
                          <a:spcPts val="180"/>
                        </a:spcAft>
                      </a:pPr>
                      <a:r>
                        <a:rPr lang="en-US" sz="1600" dirty="0">
                          <a:effectLst/>
                        </a:rPr>
                        <a:t>RMSE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5.810336e+03</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0141579"/>
              </p:ext>
            </p:extLst>
          </p:nvPr>
        </p:nvGraphicFramePr>
        <p:xfrm>
          <a:off x="4914899" y="2413401"/>
          <a:ext cx="2943532" cy="754315"/>
        </p:xfrm>
        <a:graphic>
          <a:graphicData uri="http://schemas.openxmlformats.org/drawingml/2006/table">
            <a:tbl>
              <a:tblPr firstRow="1" firstCol="1" bandRow="1">
                <a:tableStyleId>{5C22544A-7EE6-4342-B048-85BDC9FD1C3A}</a:tableStyleId>
              </a:tblPr>
              <a:tblGrid>
                <a:gridCol w="875104">
                  <a:extLst>
                    <a:ext uri="{9D8B030D-6E8A-4147-A177-3AD203B41FA5}">
                      <a16:colId xmlns:a16="http://schemas.microsoft.com/office/drawing/2014/main" val="20000"/>
                    </a:ext>
                  </a:extLst>
                </a:gridCol>
                <a:gridCol w="2068428">
                  <a:extLst>
                    <a:ext uri="{9D8B030D-6E8A-4147-A177-3AD203B41FA5}">
                      <a16:colId xmlns:a16="http://schemas.microsoft.com/office/drawing/2014/main" val="20001"/>
                    </a:ext>
                  </a:extLst>
                </a:gridCol>
              </a:tblGrid>
              <a:tr h="266229">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Testing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44043">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-22860.43</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44043">
                <a:tc>
                  <a:txBody>
                    <a:bodyPr/>
                    <a:lstStyle/>
                    <a:p>
                      <a:pPr marL="0" marR="0">
                        <a:spcBef>
                          <a:spcPts val="180"/>
                        </a:spcBef>
                        <a:spcAft>
                          <a:spcPts val="180"/>
                        </a:spcAft>
                      </a:pPr>
                      <a:r>
                        <a:rPr lang="en-US" sz="1600" dirty="0">
                          <a:effectLst/>
                        </a:rPr>
                        <a:t>RMSE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3.288209e+04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88303357"/>
              </p:ext>
            </p:extLst>
          </p:nvPr>
        </p:nvGraphicFramePr>
        <p:xfrm>
          <a:off x="1285569" y="4359704"/>
          <a:ext cx="3083700" cy="837939"/>
        </p:xfrm>
        <a:graphic>
          <a:graphicData uri="http://schemas.openxmlformats.org/drawingml/2006/table">
            <a:tbl>
              <a:tblPr firstRow="1" firstCol="1" bandRow="1">
                <a:tableStyleId>{5C22544A-7EE6-4342-B048-85BDC9FD1C3A}</a:tableStyleId>
              </a:tblPr>
              <a:tblGrid>
                <a:gridCol w="911093">
                  <a:extLst>
                    <a:ext uri="{9D8B030D-6E8A-4147-A177-3AD203B41FA5}">
                      <a16:colId xmlns:a16="http://schemas.microsoft.com/office/drawing/2014/main" val="20000"/>
                    </a:ext>
                  </a:extLst>
                </a:gridCol>
                <a:gridCol w="2172607">
                  <a:extLst>
                    <a:ext uri="{9D8B030D-6E8A-4147-A177-3AD203B41FA5}">
                      <a16:colId xmlns:a16="http://schemas.microsoft.com/office/drawing/2014/main" val="20001"/>
                    </a:ext>
                  </a:extLst>
                </a:gridCol>
              </a:tblGrid>
              <a:tr h="295743">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Training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71098">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-8.589226e-11</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71098">
                <a:tc>
                  <a:txBody>
                    <a:bodyPr/>
                    <a:lstStyle/>
                    <a:p>
                      <a:pPr marL="0" marR="0">
                        <a:spcBef>
                          <a:spcPts val="180"/>
                        </a:spcBef>
                        <a:spcAft>
                          <a:spcPts val="180"/>
                        </a:spcAft>
                      </a:pPr>
                      <a:r>
                        <a:rPr lang="en-US" sz="1600">
                          <a:effectLst/>
                        </a:rPr>
                        <a:t>RMSE</a:t>
                      </a:r>
                      <a:endParaRPr lang="en-US" sz="160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5.756309e+03</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08618494"/>
              </p:ext>
            </p:extLst>
          </p:nvPr>
        </p:nvGraphicFramePr>
        <p:xfrm>
          <a:off x="4914899" y="4359704"/>
          <a:ext cx="2943532" cy="799924"/>
        </p:xfrm>
        <a:graphic>
          <a:graphicData uri="http://schemas.openxmlformats.org/drawingml/2006/table">
            <a:tbl>
              <a:tblPr firstRow="1" firstCol="1" bandRow="1">
                <a:tableStyleId>{5C22544A-7EE6-4342-B048-85BDC9FD1C3A}</a:tableStyleId>
              </a:tblPr>
              <a:tblGrid>
                <a:gridCol w="869680">
                  <a:extLst>
                    <a:ext uri="{9D8B030D-6E8A-4147-A177-3AD203B41FA5}">
                      <a16:colId xmlns:a16="http://schemas.microsoft.com/office/drawing/2014/main" val="20000"/>
                    </a:ext>
                  </a:extLst>
                </a:gridCol>
                <a:gridCol w="2073852">
                  <a:extLst>
                    <a:ext uri="{9D8B030D-6E8A-4147-A177-3AD203B41FA5}">
                      <a16:colId xmlns:a16="http://schemas.microsoft.com/office/drawing/2014/main" val="20001"/>
                    </a:ext>
                  </a:extLst>
                </a:gridCol>
              </a:tblGrid>
              <a:tr h="282326">
                <a:tc>
                  <a:txBody>
                    <a:bodyPr/>
                    <a:lstStyle/>
                    <a:p>
                      <a:pPr marL="0" marR="0">
                        <a:spcBef>
                          <a:spcPts val="180"/>
                        </a:spcBef>
                        <a:spcAft>
                          <a:spcPts val="180"/>
                        </a:spcAft>
                      </a:pPr>
                      <a:endParaRPr lang="en-US" sz="1600" dirty="0">
                        <a:effectLst/>
                        <a:latin typeface="Cambria"/>
                        <a:ea typeface="Cambria"/>
                        <a:cs typeface="Times New Roman"/>
                      </a:endParaRPr>
                    </a:p>
                  </a:txBody>
                  <a:tcPr marL="51435" marR="51435" marT="0" marB="0" anchor="b"/>
                </a:tc>
                <a:tc>
                  <a:txBody>
                    <a:bodyPr/>
                    <a:lstStyle/>
                    <a:p>
                      <a:pPr marL="0" marR="0" algn="r">
                        <a:spcBef>
                          <a:spcPts val="180"/>
                        </a:spcBef>
                        <a:spcAft>
                          <a:spcPts val="180"/>
                        </a:spcAft>
                      </a:pPr>
                      <a:r>
                        <a:rPr lang="en-US" sz="1600" dirty="0">
                          <a:effectLst/>
                        </a:rPr>
                        <a:t>Testing Data Scoring</a:t>
                      </a:r>
                      <a:endParaRPr lang="en-US" sz="1600" dirty="0">
                        <a:effectLst/>
                        <a:latin typeface="Cambria"/>
                        <a:ea typeface="Cambria"/>
                        <a:cs typeface="Times New Roman"/>
                      </a:endParaRPr>
                    </a:p>
                  </a:txBody>
                  <a:tcPr marL="51435" marR="51435" marT="0" marB="0" anchor="b"/>
                </a:tc>
                <a:extLst>
                  <a:ext uri="{0D108BD9-81ED-4DB2-BD59-A6C34878D82A}">
                    <a16:rowId xmlns:a16="http://schemas.microsoft.com/office/drawing/2014/main" val="10000"/>
                  </a:ext>
                </a:extLst>
              </a:tr>
              <a:tr h="258799">
                <a:tc>
                  <a:txBody>
                    <a:bodyPr/>
                    <a:lstStyle/>
                    <a:p>
                      <a:pPr marL="0" marR="0">
                        <a:spcBef>
                          <a:spcPts val="180"/>
                        </a:spcBef>
                        <a:spcAft>
                          <a:spcPts val="180"/>
                        </a:spcAft>
                      </a:pPr>
                      <a:r>
                        <a:rPr lang="en-US" sz="1600" dirty="0">
                          <a:effectLst/>
                        </a:rPr>
                        <a:t>AE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kumimoji="0" lang="en-US" sz="1600" b="0" i="0" kern="1200" dirty="0">
                          <a:solidFill>
                            <a:schemeClr val="dk1"/>
                          </a:solidFill>
                          <a:effectLst/>
                          <a:latin typeface="+mn-lt"/>
                          <a:ea typeface="+mn-ea"/>
                          <a:cs typeface="+mn-cs"/>
                        </a:rPr>
                        <a:t>-46003.48</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1"/>
                  </a:ext>
                </a:extLst>
              </a:tr>
              <a:tr h="258799">
                <a:tc>
                  <a:txBody>
                    <a:bodyPr/>
                    <a:lstStyle/>
                    <a:p>
                      <a:pPr marL="0" marR="0">
                        <a:spcBef>
                          <a:spcPts val="180"/>
                        </a:spcBef>
                        <a:spcAft>
                          <a:spcPts val="180"/>
                        </a:spcAft>
                      </a:pPr>
                      <a:r>
                        <a:rPr lang="en-US" sz="1600" dirty="0">
                          <a:effectLst/>
                        </a:rPr>
                        <a:t>RMSE</a:t>
                      </a:r>
                      <a:endParaRPr lang="en-US" sz="1600" dirty="0">
                        <a:effectLst/>
                        <a:latin typeface="Cambria"/>
                        <a:ea typeface="Cambria"/>
                        <a:cs typeface="Times New Roman"/>
                      </a:endParaRPr>
                    </a:p>
                  </a:txBody>
                  <a:tcPr marL="51435" marR="51435" marT="0" marB="0"/>
                </a:tc>
                <a:tc>
                  <a:txBody>
                    <a:bodyPr/>
                    <a:lstStyle/>
                    <a:p>
                      <a:pPr marL="0" marR="0" algn="r">
                        <a:spcBef>
                          <a:spcPts val="180"/>
                        </a:spcBef>
                        <a:spcAft>
                          <a:spcPts val="180"/>
                        </a:spcAft>
                      </a:pPr>
                      <a:r>
                        <a:rPr lang="en-US" sz="1600" dirty="0">
                          <a:effectLst/>
                        </a:rPr>
                        <a:t>5.760235e+04</a:t>
                      </a:r>
                      <a:endParaRPr lang="en-US" sz="1600" dirty="0">
                        <a:effectLst/>
                        <a:latin typeface="Cambria"/>
                        <a:ea typeface="Cambria"/>
                        <a:cs typeface="Times New Roman"/>
                      </a:endParaRPr>
                    </a:p>
                  </a:txBody>
                  <a:tcPr marL="51435" marR="51435"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15646180"/>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416"/>
            <a:ext cx="8229600" cy="1143000"/>
          </a:xfrm>
        </p:spPr>
        <p:txBody>
          <a:bodyPr/>
          <a:lstStyle/>
          <a:p>
            <a:r>
              <a:rPr lang="en-US" dirty="0"/>
              <a:t>What do we observe?</a:t>
            </a:r>
          </a:p>
        </p:txBody>
      </p:sp>
      <p:sp>
        <p:nvSpPr>
          <p:cNvPr id="3" name="Content Placeholder 2"/>
          <p:cNvSpPr>
            <a:spLocks noGrp="1"/>
          </p:cNvSpPr>
          <p:nvPr>
            <p:ph idx="1"/>
          </p:nvPr>
        </p:nvSpPr>
        <p:spPr>
          <a:xfrm>
            <a:off x="457200" y="1158416"/>
            <a:ext cx="8303342" cy="4285153"/>
          </a:xfrm>
        </p:spPr>
        <p:txBody>
          <a:bodyPr>
            <a:normAutofit fontScale="92500" lnSpcReduction="20000"/>
          </a:bodyPr>
          <a:lstStyle/>
          <a:p>
            <a:r>
              <a:rPr lang="en-US" dirty="0"/>
              <a:t>In the quadratic and cubic model, the RMSE for the training data set is smaller than for the linear model</a:t>
            </a:r>
          </a:p>
          <a:p>
            <a:r>
              <a:rPr lang="en-US" dirty="0"/>
              <a:t>However, the RMSE for the validation data set is much larger than for the linear model</a:t>
            </a:r>
          </a:p>
          <a:p>
            <a:pPr lvl="1"/>
            <a:r>
              <a:rPr lang="en-US" dirty="0"/>
              <a:t>What does this suggest?</a:t>
            </a:r>
          </a:p>
          <a:p>
            <a:r>
              <a:rPr lang="en-US" dirty="0"/>
              <a:t>We also observe that average errors are large in magnitude and negative for the validation data set</a:t>
            </a:r>
          </a:p>
          <a:p>
            <a:r>
              <a:rPr lang="en-US" dirty="0"/>
              <a:t>What’s going on?</a:t>
            </a:r>
          </a:p>
        </p:txBody>
      </p:sp>
    </p:spTree>
    <p:extLst>
      <p:ext uri="{BB962C8B-B14F-4D97-AF65-F5344CB8AC3E}">
        <p14:creationId xmlns:p14="http://schemas.microsoft.com/office/powerpoint/2010/main" val="37423734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651"/>
            <a:ext cx="8229600" cy="1143000"/>
          </a:xfrm>
        </p:spPr>
        <p:txBody>
          <a:bodyPr/>
          <a:lstStyle/>
          <a:p>
            <a:r>
              <a:rPr lang="en-US" dirty="0"/>
              <a:t>A Look at the Data</a:t>
            </a:r>
          </a:p>
        </p:txBody>
      </p:sp>
      <p:sp>
        <p:nvSpPr>
          <p:cNvPr id="3" name="Content Placeholder 2"/>
          <p:cNvSpPr>
            <a:spLocks noGrp="1"/>
          </p:cNvSpPr>
          <p:nvPr>
            <p:ph idx="1"/>
          </p:nvPr>
        </p:nvSpPr>
        <p:spPr>
          <a:xfrm>
            <a:off x="181896" y="1160645"/>
            <a:ext cx="8229600" cy="3853200"/>
          </a:xfrm>
        </p:spPr>
        <p:txBody>
          <a:bodyPr/>
          <a:lstStyle/>
          <a:p>
            <a:r>
              <a:rPr lang="en-US" dirty="0"/>
              <a:t>What do you observe?</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04" y="1919870"/>
            <a:ext cx="8061163" cy="301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26717" y="5246509"/>
            <a:ext cx="1560870" cy="338554"/>
          </a:xfrm>
          <a:prstGeom prst="rect">
            <a:avLst/>
          </a:prstGeom>
          <a:solidFill>
            <a:schemeClr val="accent2">
              <a:lumMod val="40000"/>
              <a:lumOff val="60000"/>
            </a:schemeClr>
          </a:solidFill>
        </p:spPr>
        <p:txBody>
          <a:bodyPr wrap="square" rtlCol="0">
            <a:spAutoFit/>
          </a:bodyPr>
          <a:lstStyle/>
          <a:p>
            <a:r>
              <a:rPr lang="en-US" sz="1600" dirty="0"/>
              <a:t>Sept 2008 = 201</a:t>
            </a:r>
          </a:p>
        </p:txBody>
      </p:sp>
      <p:cxnSp>
        <p:nvCxnSpPr>
          <p:cNvPr id="6" name="Straight Arrow Connector 5"/>
          <p:cNvCxnSpPr/>
          <p:nvPr/>
        </p:nvCxnSpPr>
        <p:spPr>
          <a:xfrm>
            <a:off x="6201887" y="5385009"/>
            <a:ext cx="228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544788" y="5246510"/>
            <a:ext cx="2053447" cy="338554"/>
          </a:xfrm>
          <a:prstGeom prst="rect">
            <a:avLst/>
          </a:prstGeom>
          <a:noFill/>
        </p:spPr>
        <p:txBody>
          <a:bodyPr wrap="none" rtlCol="0">
            <a:spAutoFit/>
          </a:bodyPr>
          <a:lstStyle/>
          <a:p>
            <a:r>
              <a:rPr lang="en-US" sz="1600" dirty="0"/>
              <a:t>What happened then?</a:t>
            </a:r>
          </a:p>
        </p:txBody>
      </p:sp>
      <p:sp>
        <p:nvSpPr>
          <p:cNvPr id="8" name="TextBox 7"/>
          <p:cNvSpPr txBox="1"/>
          <p:nvPr/>
        </p:nvSpPr>
        <p:spPr>
          <a:xfrm>
            <a:off x="732504" y="4957306"/>
            <a:ext cx="3112477" cy="707886"/>
          </a:xfrm>
          <a:prstGeom prst="rect">
            <a:avLst/>
          </a:prstGeom>
          <a:noFill/>
        </p:spPr>
        <p:txBody>
          <a:bodyPr wrap="square" rtlCol="0">
            <a:spAutoFit/>
          </a:bodyPr>
          <a:lstStyle/>
          <a:p>
            <a:r>
              <a:rPr lang="en-US" sz="1000" dirty="0"/>
              <a:t>Image description: A seasonal trend chart, showing generally increasing retail sales which demonstrate a cyclical pattern from year to year but also demonstrate a drop-off in sales around month 200 in the data set</a:t>
            </a:r>
          </a:p>
        </p:txBody>
      </p:sp>
    </p:spTree>
    <p:extLst>
      <p:ext uri="{BB962C8B-B14F-4D97-AF65-F5344CB8AC3E}">
        <p14:creationId xmlns:p14="http://schemas.microsoft.com/office/powerpoint/2010/main" val="4280421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61" y="74965"/>
            <a:ext cx="8117077" cy="526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67980" y="5336034"/>
            <a:ext cx="2024657" cy="300082"/>
          </a:xfrm>
          <a:prstGeom prst="rect">
            <a:avLst/>
          </a:prstGeom>
          <a:noFill/>
        </p:spPr>
        <p:txBody>
          <a:bodyPr wrap="none" rtlCol="0">
            <a:spAutoFit/>
          </a:bodyPr>
          <a:lstStyle/>
          <a:p>
            <a:r>
              <a:rPr lang="en-US" sz="1350" i="1" dirty="0"/>
              <a:t>Note: ignoring seasonality</a:t>
            </a:r>
          </a:p>
        </p:txBody>
      </p:sp>
      <p:sp>
        <p:nvSpPr>
          <p:cNvPr id="5" name="TextBox 4"/>
          <p:cNvSpPr txBox="1"/>
          <p:nvPr/>
        </p:nvSpPr>
        <p:spPr>
          <a:xfrm>
            <a:off x="4730618" y="3871498"/>
            <a:ext cx="3349691" cy="369332"/>
          </a:xfrm>
          <a:prstGeom prst="rect">
            <a:avLst/>
          </a:prstGeom>
          <a:solidFill>
            <a:srgbClr val="FFFF00"/>
          </a:solidFill>
        </p:spPr>
        <p:txBody>
          <a:bodyPr wrap="square" rtlCol="0">
            <a:spAutoFit/>
          </a:bodyPr>
          <a:lstStyle/>
          <a:p>
            <a:pPr algn="ctr"/>
            <a:r>
              <a:rPr lang="en-US" dirty="0"/>
              <a:t>What should we do differently?</a:t>
            </a:r>
          </a:p>
        </p:txBody>
      </p:sp>
      <p:sp>
        <p:nvSpPr>
          <p:cNvPr id="6" name="TextBox 5"/>
          <p:cNvSpPr txBox="1"/>
          <p:nvPr/>
        </p:nvSpPr>
        <p:spPr>
          <a:xfrm>
            <a:off x="504719" y="5299030"/>
            <a:ext cx="6036758" cy="553998"/>
          </a:xfrm>
          <a:prstGeom prst="rect">
            <a:avLst/>
          </a:prstGeom>
          <a:noFill/>
        </p:spPr>
        <p:txBody>
          <a:bodyPr wrap="square" rtlCol="0">
            <a:spAutoFit/>
          </a:bodyPr>
          <a:lstStyle/>
          <a:p>
            <a:r>
              <a:rPr lang="en-US" sz="1000" dirty="0"/>
              <a:t>Image description: Lines have been added to the scatterplot data of retail sales over time, where three lines are plotted: linear model, which constantly increases; quadratic model, which increases but starts to curve upward for later months in the data set; cubic model, which increases but sharply curves upward for later months</a:t>
            </a:r>
          </a:p>
        </p:txBody>
      </p:sp>
    </p:spTree>
    <p:extLst>
      <p:ext uri="{BB962C8B-B14F-4D97-AF65-F5344CB8AC3E}">
        <p14:creationId xmlns:p14="http://schemas.microsoft.com/office/powerpoint/2010/main" val="840482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1307"/>
            <a:ext cx="8229600" cy="1143000"/>
          </a:xfrm>
        </p:spPr>
        <p:txBody>
          <a:bodyPr/>
          <a:lstStyle/>
          <a:p>
            <a:r>
              <a:rPr lang="en-US" dirty="0"/>
              <a:t>Question to Consider</a:t>
            </a:r>
          </a:p>
        </p:txBody>
      </p:sp>
      <p:sp>
        <p:nvSpPr>
          <p:cNvPr id="3" name="Content Placeholder 2"/>
          <p:cNvSpPr>
            <a:spLocks noGrp="1"/>
          </p:cNvSpPr>
          <p:nvPr>
            <p:ph idx="1"/>
          </p:nvPr>
        </p:nvSpPr>
        <p:spPr>
          <a:xfrm>
            <a:off x="905136" y="1986144"/>
            <a:ext cx="7676156" cy="2410009"/>
          </a:xfrm>
        </p:spPr>
        <p:txBody>
          <a:bodyPr>
            <a:normAutofit/>
          </a:bodyPr>
          <a:lstStyle/>
          <a:p>
            <a:pPr marL="0" indent="0" algn="ctr">
              <a:buNone/>
            </a:pPr>
            <a:r>
              <a:rPr lang="en-US" dirty="0"/>
              <a:t>After fitting a linear regression model, you notice the testing data RMSE is much higher than the training data RMSE. What might you conclude from this?</a:t>
            </a:r>
          </a:p>
        </p:txBody>
      </p:sp>
    </p:spTree>
    <p:extLst>
      <p:ext uri="{BB962C8B-B14F-4D97-AF65-F5344CB8AC3E}">
        <p14:creationId xmlns:p14="http://schemas.microsoft.com/office/powerpoint/2010/main" val="531211966"/>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71407936"/>
              </p:ext>
            </p:extLst>
          </p:nvPr>
        </p:nvGraphicFramePr>
        <p:xfrm>
          <a:off x="712839" y="1794482"/>
          <a:ext cx="7944463" cy="3293190"/>
        </p:xfrm>
        <a:graphic>
          <a:graphicData uri="http://schemas.openxmlformats.org/drawingml/2006/table">
            <a:tbl>
              <a:tblPr>
                <a:tableStyleId>{D7AC3CCA-C797-4891-BE02-D94E43425B78}</a:tableStyleId>
              </a:tblPr>
              <a:tblGrid>
                <a:gridCol w="1602657">
                  <a:extLst>
                    <a:ext uri="{9D8B030D-6E8A-4147-A177-3AD203B41FA5}">
                      <a16:colId xmlns:a16="http://schemas.microsoft.com/office/drawing/2014/main" val="20000"/>
                    </a:ext>
                  </a:extLst>
                </a:gridCol>
                <a:gridCol w="855407">
                  <a:extLst>
                    <a:ext uri="{9D8B030D-6E8A-4147-A177-3AD203B41FA5}">
                      <a16:colId xmlns:a16="http://schemas.microsoft.com/office/drawing/2014/main" val="20001"/>
                    </a:ext>
                  </a:extLst>
                </a:gridCol>
                <a:gridCol w="1543664">
                  <a:extLst>
                    <a:ext uri="{9D8B030D-6E8A-4147-A177-3AD203B41FA5}">
                      <a16:colId xmlns:a16="http://schemas.microsoft.com/office/drawing/2014/main" val="20002"/>
                    </a:ext>
                  </a:extLst>
                </a:gridCol>
                <a:gridCol w="1383999">
                  <a:extLst>
                    <a:ext uri="{9D8B030D-6E8A-4147-A177-3AD203B41FA5}">
                      <a16:colId xmlns:a16="http://schemas.microsoft.com/office/drawing/2014/main" val="20003"/>
                    </a:ext>
                  </a:extLst>
                </a:gridCol>
                <a:gridCol w="1265027">
                  <a:extLst>
                    <a:ext uri="{9D8B030D-6E8A-4147-A177-3AD203B41FA5}">
                      <a16:colId xmlns:a16="http://schemas.microsoft.com/office/drawing/2014/main" val="20004"/>
                    </a:ext>
                  </a:extLst>
                </a:gridCol>
                <a:gridCol w="1293709">
                  <a:extLst>
                    <a:ext uri="{9D8B030D-6E8A-4147-A177-3AD203B41FA5}">
                      <a16:colId xmlns:a16="http://schemas.microsoft.com/office/drawing/2014/main" val="20005"/>
                    </a:ext>
                  </a:extLst>
                </a:gridCol>
              </a:tblGrid>
              <a:tr h="678009">
                <a:tc>
                  <a:txBody>
                    <a:bodyPr/>
                    <a:lstStyle/>
                    <a:p>
                      <a:pPr algn="ctr" fontAlgn="b"/>
                      <a:r>
                        <a:rPr lang="en-US" sz="1800" b="0" u="none" strike="noStrike" dirty="0">
                          <a:effectLst/>
                        </a:rPr>
                        <a:t>ANOVA</a:t>
                      </a:r>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a:solidFill>
                          <a:schemeClr val="accent1"/>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000"/>
                  </a:ext>
                </a:extLst>
              </a:tr>
              <a:tr h="645724">
                <a:tc>
                  <a:txBody>
                    <a:bodyPr/>
                    <a:lstStyle/>
                    <a:p>
                      <a:pPr algn="ctr" fontAlgn="b"/>
                      <a:r>
                        <a:rPr lang="en-US" sz="1800" b="0" u="none" strike="noStrike" dirty="0">
                          <a:effectLst/>
                        </a:rPr>
                        <a:t> </a:t>
                      </a:r>
                      <a:endParaRPr lang="en-US" sz="1800" b="0" i="1"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r>
                        <a:rPr lang="en-US" sz="1800" b="0" u="none" strike="noStrike">
                          <a:effectLst/>
                        </a:rPr>
                        <a:t>df</a:t>
                      </a:r>
                      <a:endParaRPr lang="en-US" sz="1800" b="0" i="1" u="none" strike="noStrike">
                        <a:solidFill>
                          <a:schemeClr val="accent1"/>
                        </a:solidFill>
                        <a:effectLst/>
                        <a:latin typeface="Calibri" panose="020F0502020204030204" pitchFamily="34" charset="0"/>
                      </a:endParaRPr>
                    </a:p>
                  </a:txBody>
                  <a:tcPr marL="7144" marR="7144" marT="7144" marB="0" anchor="ctr"/>
                </a:tc>
                <a:tc>
                  <a:txBody>
                    <a:bodyPr/>
                    <a:lstStyle/>
                    <a:p>
                      <a:pPr algn="ctr" fontAlgn="b"/>
                      <a:r>
                        <a:rPr lang="en-US" sz="1800" b="0" u="none" strike="noStrike" dirty="0">
                          <a:effectLst/>
                        </a:rPr>
                        <a:t>Sum</a:t>
                      </a:r>
                      <a:r>
                        <a:rPr lang="en-US" sz="1800" b="0" u="none" strike="noStrike" baseline="0" dirty="0">
                          <a:effectLst/>
                        </a:rPr>
                        <a:t> of Squares (SS)</a:t>
                      </a:r>
                      <a:endParaRPr lang="en-US" sz="1800" b="0" i="1"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r>
                        <a:rPr lang="en-US" sz="1800" b="0" i="0" u="none" strike="noStrike" dirty="0">
                          <a:solidFill>
                            <a:schemeClr val="dk1"/>
                          </a:solidFill>
                          <a:effectLst/>
                          <a:latin typeface="+mn-lt"/>
                        </a:rPr>
                        <a:t>Mean</a:t>
                      </a:r>
                      <a:r>
                        <a:rPr lang="en-US" sz="1800" b="0" i="0" u="none" strike="noStrike" baseline="0" dirty="0">
                          <a:solidFill>
                            <a:schemeClr val="dk1"/>
                          </a:solidFill>
                          <a:effectLst/>
                          <a:latin typeface="+mn-lt"/>
                        </a:rPr>
                        <a:t> Square (MS)</a:t>
                      </a:r>
                      <a:endParaRPr lang="en-US" sz="1800" b="0" i="1"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r>
                        <a:rPr lang="en-US" sz="1800" b="0" u="none" strike="noStrike" dirty="0">
                          <a:effectLst/>
                        </a:rPr>
                        <a:t>F-Ratio</a:t>
                      </a:r>
                      <a:endParaRPr lang="en-US" sz="1800" b="0" i="1"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r>
                        <a:rPr lang="en-US" sz="1800" b="0" u="none" strike="noStrike" dirty="0" err="1">
                          <a:effectLst/>
                        </a:rPr>
                        <a:t>Prob</a:t>
                      </a:r>
                      <a:r>
                        <a:rPr lang="en-US" sz="1800" b="0" u="none" strike="noStrike" baseline="0" dirty="0">
                          <a:effectLst/>
                        </a:rPr>
                        <a:t> &gt; F</a:t>
                      </a:r>
                      <a:endParaRPr lang="en-US" sz="1800" b="0" i="1" u="none" strike="noStrike" dirty="0">
                        <a:solidFill>
                          <a:schemeClr val="accent1"/>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001"/>
                  </a:ext>
                </a:extLst>
              </a:tr>
              <a:tr h="645724">
                <a:tc>
                  <a:txBody>
                    <a:bodyPr/>
                    <a:lstStyle/>
                    <a:p>
                      <a:pPr algn="ctr" fontAlgn="b"/>
                      <a:r>
                        <a:rPr lang="en-US" sz="1800" b="0" u="none" strike="noStrike" dirty="0">
                          <a:effectLst/>
                        </a:rPr>
                        <a:t>Model/</a:t>
                      </a:r>
                    </a:p>
                    <a:p>
                      <a:pPr algn="ctr" fontAlgn="b"/>
                      <a:r>
                        <a:rPr lang="en-US" sz="1800" b="0" u="none" strike="noStrike" dirty="0">
                          <a:effectLst/>
                        </a:rPr>
                        <a:t>Regression</a:t>
                      </a:r>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002"/>
                  </a:ext>
                </a:extLst>
              </a:tr>
              <a:tr h="645724">
                <a:tc>
                  <a:txBody>
                    <a:bodyPr/>
                    <a:lstStyle/>
                    <a:p>
                      <a:pPr algn="ctr" fontAlgn="b"/>
                      <a:r>
                        <a:rPr lang="en-US" sz="1800" b="0" u="none" strike="noStrike" dirty="0">
                          <a:effectLst/>
                        </a:rPr>
                        <a:t>Error</a:t>
                      </a:r>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003"/>
                  </a:ext>
                </a:extLst>
              </a:tr>
              <a:tr h="678009">
                <a:tc>
                  <a:txBody>
                    <a:bodyPr/>
                    <a:lstStyle/>
                    <a:p>
                      <a:pPr algn="ctr" fontAlgn="b"/>
                      <a:r>
                        <a:rPr lang="en-US" sz="1800" b="0" u="none" strike="noStrike" dirty="0">
                          <a:effectLst/>
                        </a:rPr>
                        <a:t>Total</a:t>
                      </a:r>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tc>
                  <a:txBody>
                    <a:bodyPr/>
                    <a:lstStyle/>
                    <a:p>
                      <a:pPr algn="ctr" fontAlgn="b"/>
                      <a:endParaRPr lang="en-US" sz="1800" b="0" i="0" u="none" strike="noStrike" dirty="0">
                        <a:solidFill>
                          <a:schemeClr val="accent1"/>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004"/>
                  </a:ext>
                </a:extLst>
              </a:tr>
            </a:tbl>
          </a:graphicData>
        </a:graphic>
      </p:graphicFrame>
      <p:sp>
        <p:nvSpPr>
          <p:cNvPr id="4" name="Title 3"/>
          <p:cNvSpPr>
            <a:spLocks noGrp="1"/>
          </p:cNvSpPr>
          <p:nvPr>
            <p:ph type="title"/>
          </p:nvPr>
        </p:nvSpPr>
        <p:spPr>
          <a:xfrm>
            <a:off x="457200" y="421710"/>
            <a:ext cx="8229600" cy="1143000"/>
          </a:xfrm>
        </p:spPr>
        <p:txBody>
          <a:bodyPr/>
          <a:lstStyle/>
          <a:p>
            <a:r>
              <a:rPr lang="en-US" dirty="0"/>
              <a:t>The ANOVA Table</a:t>
            </a:r>
          </a:p>
        </p:txBody>
      </p:sp>
      <p:sp>
        <p:nvSpPr>
          <p:cNvPr id="2" name="Rectangle 1"/>
          <p:cNvSpPr/>
          <p:nvPr/>
        </p:nvSpPr>
        <p:spPr>
          <a:xfrm>
            <a:off x="2394154" y="4507568"/>
            <a:ext cx="707923"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n-1</a:t>
            </a:r>
          </a:p>
        </p:txBody>
      </p:sp>
      <p:sp>
        <p:nvSpPr>
          <p:cNvPr id="6" name="Rectangle 5"/>
          <p:cNvSpPr/>
          <p:nvPr/>
        </p:nvSpPr>
        <p:spPr>
          <a:xfrm>
            <a:off x="2394154" y="3829416"/>
            <a:ext cx="707923"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n-2</a:t>
            </a:r>
          </a:p>
        </p:txBody>
      </p:sp>
      <p:sp>
        <p:nvSpPr>
          <p:cNvPr id="7" name="Rectangle 6"/>
          <p:cNvSpPr/>
          <p:nvPr/>
        </p:nvSpPr>
        <p:spPr>
          <a:xfrm>
            <a:off x="2394153" y="3190354"/>
            <a:ext cx="707923"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a:t>
            </a:r>
          </a:p>
        </p:txBody>
      </p:sp>
      <p:sp>
        <p:nvSpPr>
          <p:cNvPr id="8" name="Rectangle 7"/>
          <p:cNvSpPr/>
          <p:nvPr/>
        </p:nvSpPr>
        <p:spPr>
          <a:xfrm>
            <a:off x="3254476" y="3190354"/>
            <a:ext cx="1391265"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SSR</a:t>
            </a:r>
          </a:p>
        </p:txBody>
      </p:sp>
      <p:sp>
        <p:nvSpPr>
          <p:cNvPr id="9" name="Rectangle 8"/>
          <p:cNvSpPr/>
          <p:nvPr/>
        </p:nvSpPr>
        <p:spPr>
          <a:xfrm>
            <a:off x="3244644" y="3839283"/>
            <a:ext cx="1391265"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SSE</a:t>
            </a:r>
          </a:p>
        </p:txBody>
      </p:sp>
      <p:sp>
        <p:nvSpPr>
          <p:cNvPr id="10" name="Rectangle 9"/>
          <p:cNvSpPr/>
          <p:nvPr/>
        </p:nvSpPr>
        <p:spPr>
          <a:xfrm>
            <a:off x="3254476" y="4487904"/>
            <a:ext cx="1391265"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SST</a:t>
            </a:r>
          </a:p>
        </p:txBody>
      </p:sp>
      <p:sp>
        <p:nvSpPr>
          <p:cNvPr id="11" name="Rectangle 10"/>
          <p:cNvSpPr/>
          <p:nvPr/>
        </p:nvSpPr>
        <p:spPr>
          <a:xfrm>
            <a:off x="4798141" y="3190354"/>
            <a:ext cx="1184788"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MSR</a:t>
            </a:r>
          </a:p>
        </p:txBody>
      </p:sp>
      <p:sp>
        <p:nvSpPr>
          <p:cNvPr id="12" name="Rectangle 11"/>
          <p:cNvSpPr/>
          <p:nvPr/>
        </p:nvSpPr>
        <p:spPr>
          <a:xfrm>
            <a:off x="4798141" y="3829415"/>
            <a:ext cx="1184788"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MSE</a:t>
            </a:r>
          </a:p>
        </p:txBody>
      </p:sp>
      <p:sp>
        <p:nvSpPr>
          <p:cNvPr id="13" name="Rectangle 12"/>
          <p:cNvSpPr/>
          <p:nvPr/>
        </p:nvSpPr>
        <p:spPr>
          <a:xfrm>
            <a:off x="6223817" y="3190654"/>
            <a:ext cx="988143" cy="50144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F</a:t>
            </a:r>
          </a:p>
        </p:txBody>
      </p:sp>
      <p:sp>
        <p:nvSpPr>
          <p:cNvPr id="14" name="Rectangle 13"/>
          <p:cNvSpPr/>
          <p:nvPr/>
        </p:nvSpPr>
        <p:spPr>
          <a:xfrm>
            <a:off x="7536423" y="3186038"/>
            <a:ext cx="988143" cy="501445"/>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p-value</a:t>
            </a:r>
          </a:p>
        </p:txBody>
      </p:sp>
    </p:spTree>
    <p:extLst>
      <p:ext uri="{BB962C8B-B14F-4D97-AF65-F5344CB8AC3E}">
        <p14:creationId xmlns:p14="http://schemas.microsoft.com/office/powerpoint/2010/main" val="4228357378"/>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1445"/>
                <a:ext cx="8229600" cy="1143000"/>
              </a:xfrm>
            </p:spPr>
            <p:txBody>
              <a:bodyPr/>
              <a:lstStyle/>
              <a:p>
                <a:r>
                  <a:rPr lang="en-US" dirty="0"/>
                  <a:t>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1445"/>
                <a:ext cx="8229600" cy="1143000"/>
              </a:xfrm>
              <a:blipFill>
                <a:blip r:embed="rId4"/>
                <a:stretch>
                  <a:fillRect b="-96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992087"/>
                <a:ext cx="8229600" cy="4844032"/>
              </a:xfrm>
            </p:spPr>
            <p:txBody>
              <a:bodyPr>
                <a:normAutofit fontScale="85000" lnSpcReduction="20000"/>
              </a:bodyPr>
              <a:lstStyle/>
              <a:p>
                <a:r>
                  <a:rPr lang="en-US" dirty="0"/>
                  <a:t>What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latin typeface="Cambria Math" panose="02040503050406030204" pitchFamily="18" charset="0"/>
                  </a:rPr>
                  <a:t>? </a:t>
                </a:r>
                <a:r>
                  <a:rPr lang="en-US" dirty="0"/>
                  <a:t>What does it mean if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panose="02040503050406030204" pitchFamily="18" charset="0"/>
                      </a:rPr>
                      <m:t>=0.75</m:t>
                    </m:r>
                  </m:oMath>
                </a14:m>
                <a:r>
                  <a:rPr lang="en-US" dirty="0"/>
                  <a:t>, for example?</a:t>
                </a:r>
              </a:p>
              <a:p>
                <a:pPr marL="457200" lvl="1"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oMath>
                  </m:oMathPara>
                </a14:m>
                <a:endParaRPr lang="en-US" dirty="0"/>
              </a:p>
              <a:p>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can only be compared </a:t>
                </a:r>
                <a:r>
                  <a:rPr lang="en-US" i="1" dirty="0"/>
                  <a:t>if models have the same number of variables</a:t>
                </a:r>
                <a:endParaRPr lang="en-US" dirty="0"/>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adjusted can be used regardless of model/number of variables</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𝑎𝑑𝑗</m:t>
                          </m:r>
                        </m:sub>
                        <m:sup>
                          <m:r>
                            <a:rPr lang="en-US" i="1">
                              <a:latin typeface="Cambria Math" panose="02040503050406030204" pitchFamily="18" charset="0"/>
                            </a:rPr>
                            <m:t>2</m:t>
                          </m:r>
                        </m:sup>
                      </m:sSubSup>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𝑀𝑆𝐸</m:t>
                          </m:r>
                        </m:num>
                        <m:den>
                          <m:r>
                            <a:rPr lang="en-US" b="0" i="1" dirty="0" smtClean="0">
                              <a:latin typeface="Cambria Math" panose="02040503050406030204" pitchFamily="18" charset="0"/>
                            </a:rPr>
                            <m:t>𝑀𝑆𝑇</m:t>
                          </m:r>
                        </m:den>
                      </m:f>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𝑆𝑆𝐸</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−1)</m:t>
                          </m:r>
                        </m:num>
                        <m:den>
                          <m:r>
                            <a:rPr lang="en-US" b="0" i="1" dirty="0" smtClean="0">
                              <a:latin typeface="Cambria Math" panose="02040503050406030204" pitchFamily="18" charset="0"/>
                            </a:rPr>
                            <m:t>𝑆𝑆𝑇</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−1)</m:t>
                          </m:r>
                        </m:den>
                      </m:f>
                    </m:oMath>
                  </m:oMathPara>
                </a14:m>
                <a:endParaRPr lang="en-US" dirty="0"/>
              </a:p>
              <a:p>
                <a:pPr lvl="1"/>
                <a:r>
                  <a:rPr lang="en-US" dirty="0"/>
                  <a:t>If we add another variable, SSE and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−1)</m:t>
                    </m:r>
                  </m:oMath>
                </a14:m>
                <a:r>
                  <a:rPr lang="en-US" dirty="0"/>
                  <a:t> both go down</a:t>
                </a:r>
              </a:p>
              <a:p>
                <a:pPr lvl="1"/>
                <a:r>
                  <a:rPr lang="en-US" dirty="0"/>
                  <a:t>BUT! Which one goes down by more?</a:t>
                </a:r>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992087"/>
                <a:ext cx="8229600" cy="4844032"/>
              </a:xfrm>
              <a:blipFill>
                <a:blip r:embed="rId5"/>
                <a:stretch>
                  <a:fillRect l="-1259" t="-3023" b="-252"/>
                </a:stretch>
              </a:blipFill>
            </p:spPr>
            <p:txBody>
              <a:bodyPr/>
              <a:lstStyle/>
              <a:p>
                <a:r>
                  <a:rPr lang="en-US">
                    <a:noFill/>
                  </a:rPr>
                  <a:t> </a:t>
                </a:r>
              </a:p>
            </p:txBody>
          </p:sp>
        </mc:Fallback>
      </mc:AlternateContent>
    </p:spTree>
    <p:extLst>
      <p:ext uri="{BB962C8B-B14F-4D97-AF65-F5344CB8AC3E}">
        <p14:creationId xmlns:p14="http://schemas.microsoft.com/office/powerpoint/2010/main" val="31149310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46850"/>
                <a:ext cx="8229600" cy="1143000"/>
              </a:xfrm>
            </p:spPr>
            <p:txBody>
              <a:bodyPr/>
              <a:lstStyle/>
              <a:p>
                <a:r>
                  <a:rPr lang="en-US" dirty="0"/>
                  <a:t>Adjusted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46850"/>
                <a:ext cx="8229600" cy="1143000"/>
              </a:xfrm>
              <a:blipFill>
                <a:blip r:embed="rId4"/>
                <a:stretch>
                  <a:fillRect b="-9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097595"/>
                <a:ext cx="8229600" cy="4844032"/>
              </a:xfrm>
            </p:spPr>
            <p:txBody>
              <a:bodyPr>
                <a:normAutofit/>
              </a:bodyPr>
              <a:lstStyle/>
              <a:p>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𝑎𝑑𝑗</m:t>
                        </m:r>
                      </m:sub>
                      <m:sup>
                        <m:r>
                          <a:rPr lang="en-US" i="1">
                            <a:latin typeface="Cambria Math" panose="02040503050406030204" pitchFamily="18" charset="0"/>
                          </a:rPr>
                          <m:t>2</m:t>
                        </m:r>
                      </m:sup>
                    </m:sSubSup>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𝑀𝑆𝐸</m:t>
                        </m:r>
                      </m:num>
                      <m:den>
                        <m:r>
                          <a:rPr lang="en-US" b="0" i="1" dirty="0" smtClean="0">
                            <a:latin typeface="Cambria Math" panose="02040503050406030204" pitchFamily="18" charset="0"/>
                          </a:rPr>
                          <m:t>𝑀𝑆𝑇</m:t>
                        </m:r>
                      </m:den>
                    </m:f>
                    <m:r>
                      <a:rPr lang="en-US" b="0" i="1" dirty="0" smtClean="0">
                        <a:latin typeface="Cambria Math" panose="02040503050406030204" pitchFamily="18" charset="0"/>
                      </a:rPr>
                      <m:t>=1−</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𝑆𝑆𝐸</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−1)</m:t>
                        </m:r>
                      </m:num>
                      <m:den>
                        <m:r>
                          <a:rPr lang="en-US" b="0" i="1" dirty="0" smtClean="0">
                            <a:latin typeface="Cambria Math" panose="02040503050406030204" pitchFamily="18" charset="0"/>
                          </a:rPr>
                          <m:t>𝑆𝑆𝑇</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−1)</m:t>
                        </m:r>
                      </m:den>
                    </m:f>
                  </m:oMath>
                </a14:m>
                <a:endParaRPr lang="en-US" dirty="0"/>
              </a:p>
              <a:p>
                <a:pPr lvl="1"/>
                <a:r>
                  <a:rPr lang="en-US" dirty="0"/>
                  <a:t>If we add another variable, SSE and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−1)</m:t>
                    </m:r>
                  </m:oMath>
                </a14:m>
                <a:r>
                  <a:rPr lang="en-US" dirty="0"/>
                  <a:t> both go down</a:t>
                </a:r>
              </a:p>
              <a:p>
                <a:pPr lvl="1"/>
                <a:r>
                  <a:rPr lang="en-US" dirty="0"/>
                  <a:t>BUT! Which one goes down by more?</a:t>
                </a:r>
              </a:p>
              <a:p>
                <a:pPr lvl="2"/>
                <a:r>
                  <a:rPr lang="en-US" dirty="0"/>
                  <a:t>SSE goes down by more? </a:t>
                </a:r>
                <a:r>
                  <a:rPr lang="en-US" dirty="0">
                    <a:sym typeface="Wingdings" panose="05000000000000000000" pitchFamily="2" charset="2"/>
                  </a:rPr>
                  <a:t>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𝑎𝑑𝑗</m:t>
                        </m:r>
                      </m:sub>
                      <m:sup>
                        <m:r>
                          <a:rPr lang="en-US" i="1">
                            <a:latin typeface="Cambria Math" panose="02040503050406030204" pitchFamily="18" charset="0"/>
                          </a:rPr>
                          <m:t>2</m:t>
                        </m:r>
                      </m:sup>
                    </m:sSubSup>
                  </m:oMath>
                </a14:m>
                <a:r>
                  <a:rPr lang="en-US" dirty="0"/>
                  <a:t> increases</a:t>
                </a:r>
              </a:p>
              <a:p>
                <a:pPr lvl="3"/>
                <a:r>
                  <a:rPr lang="en-US" dirty="0"/>
                  <a:t>This variable produces a major decrease in SSE</a:t>
                </a:r>
              </a:p>
              <a:p>
                <a:pPr lvl="3"/>
                <a:r>
                  <a:rPr lang="en-US" dirty="0"/>
                  <a:t>Good variable to use!</a:t>
                </a:r>
              </a:p>
              <a:p>
                <a:pPr lvl="2"/>
                <a14:m>
                  <m:oMath xmlns:m="http://schemas.openxmlformats.org/officeDocument/2006/math">
                    <m:r>
                      <a:rPr lang="en-US"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−1)</m:t>
                    </m:r>
                  </m:oMath>
                </a14:m>
                <a:r>
                  <a:rPr lang="en-US" dirty="0"/>
                  <a:t> goes down by more? </a:t>
                </a:r>
                <a:r>
                  <a:rPr lang="en-US" dirty="0">
                    <a:sym typeface="Wingdings" panose="05000000000000000000" pitchFamily="2" charset="2"/>
                  </a:rPr>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a14:m>
                <a:r>
                  <a:rPr lang="en-US" dirty="0"/>
                  <a:t> decreases</a:t>
                </a:r>
              </a:p>
              <a:p>
                <a:pPr lvl="3"/>
                <a:r>
                  <a:rPr lang="en-US" dirty="0"/>
                  <a:t>This variable produced a pretty minor decrease in SSE</a:t>
                </a:r>
              </a:p>
              <a:p>
                <a:pPr lvl="3"/>
                <a:r>
                  <a:rPr lang="en-US" dirty="0"/>
                  <a:t>Bad variable to use!</a:t>
                </a:r>
              </a:p>
              <a:p>
                <a:pPr lvl="2"/>
                <a:endParaRPr lang="en-US" dirty="0"/>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097595"/>
                <a:ext cx="8229600" cy="4844032"/>
              </a:xfrm>
              <a:blipFill>
                <a:blip r:embed="rId5"/>
                <a:stretch>
                  <a:fillRect b="-1509"/>
                </a:stretch>
              </a:blipFill>
            </p:spPr>
            <p:txBody>
              <a:bodyPr/>
              <a:lstStyle/>
              <a:p>
                <a:r>
                  <a:rPr lang="en-US">
                    <a:noFill/>
                  </a:rPr>
                  <a:t> </a:t>
                </a:r>
              </a:p>
            </p:txBody>
          </p:sp>
        </mc:Fallback>
      </mc:AlternateContent>
    </p:spTree>
    <p:extLst>
      <p:ext uri="{BB962C8B-B14F-4D97-AF65-F5344CB8AC3E}">
        <p14:creationId xmlns:p14="http://schemas.microsoft.com/office/powerpoint/2010/main" val="14702133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9180"/>
            <a:ext cx="8229600" cy="1143000"/>
          </a:xfrm>
        </p:spPr>
        <p:txBody>
          <a:bodyPr/>
          <a:lstStyle/>
          <a:p>
            <a:r>
              <a:rPr lang="en-US" dirty="0"/>
              <a:t>Terminology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680096"/>
              </p:ext>
            </p:extLst>
          </p:nvPr>
        </p:nvGraphicFramePr>
        <p:xfrm>
          <a:off x="688258" y="1262180"/>
          <a:ext cx="7998542" cy="4275766"/>
        </p:xfrm>
        <a:graphic>
          <a:graphicData uri="http://schemas.openxmlformats.org/drawingml/2006/table">
            <a:tbl>
              <a:tblPr firstRow="1" bandRow="1">
                <a:tableStyleId>{BC89EF96-8CEA-46FF-86C4-4CE0E7609802}</a:tableStyleId>
              </a:tblPr>
              <a:tblGrid>
                <a:gridCol w="3999271">
                  <a:extLst>
                    <a:ext uri="{9D8B030D-6E8A-4147-A177-3AD203B41FA5}">
                      <a16:colId xmlns:a16="http://schemas.microsoft.com/office/drawing/2014/main" val="20000"/>
                    </a:ext>
                  </a:extLst>
                </a:gridCol>
                <a:gridCol w="3999271">
                  <a:extLst>
                    <a:ext uri="{9D8B030D-6E8A-4147-A177-3AD203B41FA5}">
                      <a16:colId xmlns:a16="http://schemas.microsoft.com/office/drawing/2014/main" val="20001"/>
                    </a:ext>
                  </a:extLst>
                </a:gridCol>
              </a:tblGrid>
              <a:tr h="833085">
                <a:tc>
                  <a:txBody>
                    <a:bodyPr/>
                    <a:lstStyle/>
                    <a:p>
                      <a:r>
                        <a:rPr lang="en-US" sz="2000" b="0" dirty="0"/>
                        <a:t>Model</a:t>
                      </a:r>
                    </a:p>
                  </a:txBody>
                  <a:tcPr marL="68580" marR="68580" marT="34290" marB="34290"/>
                </a:tc>
                <a:tc>
                  <a:txBody>
                    <a:bodyPr/>
                    <a:lstStyle/>
                    <a:p>
                      <a:r>
                        <a:rPr lang="en-US" sz="2000" b="0" dirty="0"/>
                        <a:t>A simplified representation of reality created</a:t>
                      </a:r>
                      <a:r>
                        <a:rPr lang="en-US" sz="2000" b="0" baseline="0" dirty="0"/>
                        <a:t> to serve a purpose</a:t>
                      </a:r>
                      <a:endParaRPr lang="en-US" sz="2000" b="0" i="1" dirty="0">
                        <a:latin typeface="Cambria Math" charset="0"/>
                        <a:ea typeface="Cambria Math" charset="0"/>
                        <a:cs typeface="Cambria Math" charset="0"/>
                      </a:endParaRPr>
                    </a:p>
                  </a:txBody>
                  <a:tcPr marL="68580" marR="68580" marT="34290" marB="34290"/>
                </a:tc>
                <a:extLst>
                  <a:ext uri="{0D108BD9-81ED-4DB2-BD59-A6C34878D82A}">
                    <a16:rowId xmlns:a16="http://schemas.microsoft.com/office/drawing/2014/main" val="10000"/>
                  </a:ext>
                </a:extLst>
              </a:tr>
              <a:tr h="474218">
                <a:tc>
                  <a:txBody>
                    <a:bodyPr/>
                    <a:lstStyle/>
                    <a:p>
                      <a:r>
                        <a:rPr lang="en-US" sz="2000" dirty="0"/>
                        <a:t>Instance/Example/</a:t>
                      </a:r>
                      <a:r>
                        <a:rPr lang="en-US" sz="2000" b="1" dirty="0"/>
                        <a:t>Observation</a:t>
                      </a:r>
                    </a:p>
                  </a:txBody>
                  <a:tcPr marL="68580" marR="68580" marT="34290" marB="34290"/>
                </a:tc>
                <a:tc>
                  <a:txBody>
                    <a:bodyPr/>
                    <a:lstStyle/>
                    <a:p>
                      <a:r>
                        <a:rPr lang="en-US" sz="2000" dirty="0"/>
                        <a:t>Represents</a:t>
                      </a:r>
                      <a:r>
                        <a:rPr lang="en-US" sz="2000" baseline="0" dirty="0"/>
                        <a:t> one fact or data point</a:t>
                      </a:r>
                      <a:endParaRPr lang="en-US" sz="2000" dirty="0"/>
                    </a:p>
                  </a:txBody>
                  <a:tcPr marL="68580" marR="68580" marT="34290" marB="34290"/>
                </a:tc>
                <a:extLst>
                  <a:ext uri="{0D108BD9-81ED-4DB2-BD59-A6C34878D82A}">
                    <a16:rowId xmlns:a16="http://schemas.microsoft.com/office/drawing/2014/main" val="10001"/>
                  </a:ext>
                </a:extLst>
              </a:tr>
              <a:tr h="833085">
                <a:tc>
                  <a:txBody>
                    <a:bodyPr/>
                    <a:lstStyle/>
                    <a:p>
                      <a:r>
                        <a:rPr lang="en-US" sz="2000" dirty="0"/>
                        <a:t>Attributes/Features/</a:t>
                      </a:r>
                      <a:r>
                        <a:rPr lang="en-US" sz="2000" b="1" dirty="0"/>
                        <a:t>Predictors</a:t>
                      </a:r>
                    </a:p>
                  </a:txBody>
                  <a:tcPr marL="68580" marR="68580" marT="34290" marB="34290"/>
                </a:tc>
                <a:tc>
                  <a:txBody>
                    <a:bodyPr/>
                    <a:lstStyle/>
                    <a:p>
                      <a:r>
                        <a:rPr lang="en-US" sz="2000" dirty="0"/>
                        <a:t>A set of values that describe an</a:t>
                      </a:r>
                      <a:r>
                        <a:rPr lang="en-US" sz="2000" baseline="0" dirty="0"/>
                        <a:t> observation (the </a:t>
                      </a:r>
                      <a:r>
                        <a:rPr lang="en-US" sz="2000" b="1" baseline="0" dirty="0"/>
                        <a:t>independent variables</a:t>
                      </a:r>
                      <a:r>
                        <a:rPr lang="en-US" sz="2000" baseline="0" dirty="0"/>
                        <a:t>)</a:t>
                      </a:r>
                      <a:endParaRPr lang="en-US" sz="2000" dirty="0"/>
                    </a:p>
                  </a:txBody>
                  <a:tcPr marL="68580" marR="68580" marT="34290" marB="34290"/>
                </a:tc>
                <a:extLst>
                  <a:ext uri="{0D108BD9-81ED-4DB2-BD59-A6C34878D82A}">
                    <a16:rowId xmlns:a16="http://schemas.microsoft.com/office/drawing/2014/main" val="10002"/>
                  </a:ext>
                </a:extLst>
              </a:tr>
              <a:tr h="833085">
                <a:tc>
                  <a:txBody>
                    <a:bodyPr/>
                    <a:lstStyle/>
                    <a:p>
                      <a:r>
                        <a:rPr lang="en-US" sz="2000" dirty="0"/>
                        <a:t>Target Variable/</a:t>
                      </a:r>
                      <a:r>
                        <a:rPr lang="en-US" sz="2000" b="1" dirty="0"/>
                        <a:t>Response</a:t>
                      </a:r>
                      <a:endParaRPr lang="en-US" sz="2000" dirty="0"/>
                    </a:p>
                  </a:txBody>
                  <a:tcPr marL="68580" marR="68580" marT="34290" marB="34290"/>
                </a:tc>
                <a:tc>
                  <a:txBody>
                    <a:bodyPr/>
                    <a:lstStyle/>
                    <a:p>
                      <a:r>
                        <a:rPr lang="en-US" sz="2000" dirty="0"/>
                        <a:t>The unknown value of interest (the </a:t>
                      </a:r>
                      <a:r>
                        <a:rPr lang="en-US" sz="2000" b="1" dirty="0"/>
                        <a:t>dependent variable</a:t>
                      </a:r>
                      <a:r>
                        <a:rPr lang="en-US" sz="2000" dirty="0"/>
                        <a:t>)</a:t>
                      </a:r>
                    </a:p>
                  </a:txBody>
                  <a:tcPr marL="68580" marR="68580" marT="34290" marB="34290"/>
                </a:tc>
                <a:extLst>
                  <a:ext uri="{0D108BD9-81ED-4DB2-BD59-A6C34878D82A}">
                    <a16:rowId xmlns:a16="http://schemas.microsoft.com/office/drawing/2014/main" val="10003"/>
                  </a:ext>
                </a:extLst>
              </a:tr>
              <a:tr h="474218">
                <a:tc>
                  <a:txBody>
                    <a:bodyPr/>
                    <a:lstStyle/>
                    <a:p>
                      <a:r>
                        <a:rPr lang="en-US" sz="2000" dirty="0"/>
                        <a:t>Predictive Model</a:t>
                      </a:r>
                    </a:p>
                  </a:txBody>
                  <a:tcPr marL="68580" marR="68580" marT="34290" marB="34290"/>
                </a:tc>
                <a:tc>
                  <a:txBody>
                    <a:bodyPr/>
                    <a:lstStyle/>
                    <a:p>
                      <a:r>
                        <a:rPr lang="en-US" sz="2000" dirty="0"/>
                        <a:t>A formula for estimating the response variable</a:t>
                      </a:r>
                    </a:p>
                  </a:txBody>
                  <a:tcPr marL="68580" marR="68580" marT="34290" marB="34290"/>
                </a:tc>
                <a:extLst>
                  <a:ext uri="{0D108BD9-81ED-4DB2-BD59-A6C34878D82A}">
                    <a16:rowId xmlns:a16="http://schemas.microsoft.com/office/drawing/2014/main" val="10004"/>
                  </a:ext>
                </a:extLst>
              </a:tr>
              <a:tr h="474218">
                <a:tc>
                  <a:txBody>
                    <a:bodyPr/>
                    <a:lstStyle/>
                    <a:p>
                      <a:r>
                        <a:rPr lang="en-US" sz="2000" dirty="0"/>
                        <a:t>Prediction</a:t>
                      </a:r>
                    </a:p>
                  </a:txBody>
                  <a:tcPr marL="68580" marR="68580" marT="34290" marB="34290"/>
                </a:tc>
                <a:tc>
                  <a:txBody>
                    <a:bodyPr/>
                    <a:lstStyle/>
                    <a:p>
                      <a:r>
                        <a:rPr lang="en-US" sz="2000" dirty="0"/>
                        <a:t>An estimate of the target variable</a:t>
                      </a: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69955192"/>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69276" y="95271"/>
                <a:ext cx="8229600" cy="1143000"/>
              </a:xfrm>
            </p:spPr>
            <p:txBody>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9276" y="95271"/>
                <a:ext cx="8229600" cy="1143000"/>
              </a:xfr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369276" y="1238272"/>
                <a:ext cx="8602824" cy="4844032"/>
              </a:xfrm>
            </p:spPr>
            <p:txBody>
              <a:bodyPr>
                <a:normAutofit fontScale="85000" lnSpcReduction="10000"/>
              </a:bodyPr>
              <a:lstStyle/>
              <a:p>
                <a:r>
                  <a:rPr lang="en-US" sz="3500" dirty="0"/>
                  <a:t>Properties:</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endParaRPr lang="en-US" b="0" i="1" dirty="0">
                  <a:latin typeface="Cambria Math" panose="02040503050406030204" pitchFamily="18" charset="0"/>
                </a:endParaRPr>
              </a:p>
              <a:p>
                <a:pPr lvl="1"/>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𝑎𝑑𝑗</m:t>
                        </m:r>
                      </m:sub>
                      <m:sup>
                        <m:r>
                          <a:rPr lang="en-US" i="1">
                            <a:latin typeface="Cambria Math" panose="02040503050406030204" pitchFamily="18" charset="0"/>
                          </a:rPr>
                          <m:t>2</m:t>
                        </m:r>
                      </m:sup>
                    </m:sSubSup>
                    <m:r>
                      <a:rPr lang="en-US" b="0" i="1" smtClean="0">
                        <a:latin typeface="Cambria Math" panose="02040503050406030204" pitchFamily="18" charset="0"/>
                      </a:rPr>
                      <m:t>≤1</m:t>
                    </m:r>
                  </m:oMath>
                </a14:m>
                <a:endParaRPr lang="en-US" dirty="0"/>
              </a:p>
              <a:p>
                <a:pPr lvl="2"/>
                <a:r>
                  <a:rPr lang="en-US" dirty="0"/>
                  <a:t>Unlike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a14:m>
                <a:r>
                  <a:rPr lang="en-US" dirty="0"/>
                  <a:t> can actually be negative</a:t>
                </a:r>
              </a:p>
              <a:p>
                <a:pPr lvl="2"/>
                <a:r>
                  <a:rPr lang="en-US" dirty="0"/>
                  <a:t>This means the model does NOT fit the data well</a:t>
                </a:r>
              </a:p>
              <a:p>
                <a:pPr lvl="1"/>
                <a:r>
                  <a:rPr lang="en-US" dirty="0"/>
                  <a:t>No easy interpretation</a:t>
                </a:r>
              </a:p>
              <a:p>
                <a:pPr lvl="2"/>
                <a:r>
                  <a:rPr lang="en-US" dirty="0"/>
                  <a:t>Unlike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we can’t say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a14:m>
                <a:r>
                  <a:rPr lang="en-US" dirty="0"/>
                  <a:t> is the amount of variation explained, etc.</a:t>
                </a:r>
              </a:p>
              <a:p>
                <a:pPr lvl="2"/>
                <a:r>
                  <a:rPr lang="en-US" dirty="0"/>
                  <a:t>However, when comparing models,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a14:m>
                <a:r>
                  <a:rPr lang="en-US" dirty="0"/>
                  <a:t> is a much better choice since we don’t have to report number of variables</a:t>
                </a:r>
              </a:p>
              <a:p>
                <a:pPr lvl="1"/>
                <a:r>
                  <a:rPr lang="en-US" dirty="0"/>
                  <a:t>The model with the highest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oMath>
                </a14:m>
                <a:r>
                  <a:rPr lang="en-US" dirty="0"/>
                  <a:t> (theoretically) has the best </a:t>
                </a:r>
                <a:r>
                  <a:rPr lang="en-US" i="1" dirty="0"/>
                  <a:t>inference </a:t>
                </a:r>
                <a:r>
                  <a:rPr lang="en-US" dirty="0"/>
                  <a:t>but not necessarily the best </a:t>
                </a:r>
                <a:r>
                  <a:rPr lang="en-US" i="1" dirty="0"/>
                  <a:t>prediction </a:t>
                </a:r>
                <a:r>
                  <a:rPr lang="en-US" dirty="0"/>
                  <a:t>power</a:t>
                </a:r>
                <a:endParaRPr lang="en-US" i="1" dirty="0"/>
              </a:p>
              <a:p>
                <a:pPr lvl="2"/>
                <a:endParaRPr lang="en-US" dirty="0"/>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369276" y="1238272"/>
                <a:ext cx="8602824" cy="4844032"/>
              </a:xfrm>
              <a:blipFill>
                <a:blip r:embed="rId5"/>
                <a:stretch>
                  <a:fillRect l="-1488" t="-2516" r="-709"/>
                </a:stretch>
              </a:blipFill>
            </p:spPr>
            <p:txBody>
              <a:bodyPr/>
              <a:lstStyle/>
              <a:p>
                <a:r>
                  <a:rPr lang="en-US">
                    <a:noFill/>
                  </a:rPr>
                  <a:t> </a:t>
                </a:r>
              </a:p>
            </p:txBody>
          </p:sp>
        </mc:Fallback>
      </mc:AlternateContent>
    </p:spTree>
    <p:extLst>
      <p:ext uri="{BB962C8B-B14F-4D97-AF65-F5344CB8AC3E}">
        <p14:creationId xmlns:p14="http://schemas.microsoft.com/office/powerpoint/2010/main" val="16551877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5799"/>
            <a:ext cx="8229600" cy="1143000"/>
          </a:xfrm>
        </p:spPr>
        <p:txBody>
          <a:bodyPr/>
          <a:lstStyle/>
          <a:p>
            <a:r>
              <a:rPr lang="en-US" dirty="0"/>
              <a:t>Question to Consider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239" y="1159668"/>
                <a:ext cx="8937522" cy="4855972"/>
              </a:xfrm>
            </p:spPr>
            <p:txBody>
              <a:bodyPr>
                <a:normAutofit lnSpcReduction="10000"/>
              </a:bodyPr>
              <a:lstStyle/>
              <a:p>
                <a:pPr marL="0" indent="0">
                  <a:buNone/>
                </a:pPr>
                <a:r>
                  <a:rPr lang="en-US" dirty="0"/>
                  <a:t>Which of the following adjusted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values indicates you should definitely use the model?</a:t>
                </a:r>
                <a:endParaRPr lang="en-US" sz="1600" dirty="0"/>
              </a:p>
              <a:p>
                <a:pPr marL="0" indent="0">
                  <a:buNone/>
                </a:pPr>
                <a:endParaRPr lang="en-US" sz="1600" dirty="0"/>
              </a:p>
              <a:p>
                <a:pPr marL="0" indent="0">
                  <a:buNone/>
                </a:pPr>
                <a:r>
                  <a:rPr lang="en-US" sz="1600" b="1" dirty="0"/>
                  <a:t>		</a:t>
                </a:r>
                <a:r>
                  <a:rPr lang="en-US" b="1" dirty="0"/>
                  <a:t>A: </a:t>
                </a: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𝑅</m:t>
                        </m:r>
                      </m:e>
                      <m:sub>
                        <m:r>
                          <a:rPr lang="en-US" b="0" i="1" smtClean="0">
                            <a:latin typeface="Cambria Math" panose="02040503050406030204" pitchFamily="18" charset="0"/>
                          </a:rPr>
                          <m:t>𝑎𝑑𝑗</m:t>
                        </m:r>
                      </m:sub>
                      <m:sup>
                        <m:r>
                          <a:rPr lang="en-US" i="1">
                            <a:latin typeface="Cambria Math" panose="02040503050406030204" pitchFamily="18" charset="0"/>
                          </a:rPr>
                          <m:t>2</m:t>
                        </m:r>
                      </m:sup>
                    </m:sSubSup>
                    <m:r>
                      <a:rPr lang="en-US" b="0" i="1" smtClean="0">
                        <a:latin typeface="Cambria Math" panose="02040503050406030204" pitchFamily="18" charset="0"/>
                      </a:rPr>
                      <m:t>=0</m:t>
                    </m:r>
                  </m:oMath>
                </a14:m>
                <a:endParaRPr lang="en-US" dirty="0"/>
              </a:p>
              <a:p>
                <a:pPr marL="0" indent="0">
                  <a:buNone/>
                </a:pPr>
                <a:r>
                  <a:rPr lang="en-US" b="1" dirty="0"/>
                  <a:t>		B:</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r>
                      <a:rPr lang="en-US" b="0" i="1" smtClean="0">
                        <a:latin typeface="Cambria Math" panose="02040503050406030204" pitchFamily="18" charset="0"/>
                      </a:rPr>
                      <m:t>=1</m:t>
                    </m:r>
                  </m:oMath>
                </a14:m>
                <a:endParaRPr lang="en-US" b="1" dirty="0"/>
              </a:p>
              <a:p>
                <a:pPr marL="0" indent="0">
                  <a:buNone/>
                </a:pPr>
                <a:r>
                  <a:rPr lang="en-US" b="1" dirty="0"/>
                  <a:t>		C:</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endParaRPr lang="en-US" b="1" dirty="0"/>
              </a:p>
              <a:p>
                <a:pPr marL="0" indent="0">
                  <a:buNone/>
                </a:pPr>
                <a:r>
                  <a:rPr lang="en-US" b="1" dirty="0"/>
                  <a:t>		D:</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𝑅</m:t>
                        </m:r>
                      </m:e>
                      <m:sub>
                        <m:r>
                          <a:rPr lang="en-US" i="1">
                            <a:latin typeface="Cambria Math" panose="02040503050406030204" pitchFamily="18" charset="0"/>
                          </a:rPr>
                          <m:t>𝑎𝑑𝑗</m:t>
                        </m:r>
                      </m:sub>
                      <m:sup>
                        <m:r>
                          <a:rPr lang="en-US" i="1">
                            <a:latin typeface="Cambria Math" panose="02040503050406030204" pitchFamily="18" charset="0"/>
                          </a:rPr>
                          <m:t>2</m:t>
                        </m:r>
                      </m:sup>
                    </m:sSubSup>
                    <m:r>
                      <a:rPr lang="en-US" i="1">
                        <a:latin typeface="Cambria Math" panose="02040503050406030204" pitchFamily="18" charset="0"/>
                      </a:rPr>
                      <m:t>=</m:t>
                    </m:r>
                    <m:r>
                      <a:rPr lang="en-US" b="0" i="1" smtClean="0">
                        <a:latin typeface="Cambria Math" panose="02040503050406030204" pitchFamily="18" charset="0"/>
                      </a:rPr>
                      <m:t>0.5</m:t>
                    </m:r>
                  </m:oMath>
                </a14:m>
                <a:endParaRPr lang="en-US" b="1" dirty="0"/>
              </a:p>
              <a:p>
                <a:pPr marL="0" indent="0">
                  <a:buNone/>
                </a:pPr>
                <a:r>
                  <a:rPr lang="en-US" b="1" dirty="0"/>
                  <a:t>		E: </a:t>
                </a:r>
                <a:r>
                  <a:rPr lang="en-US" dirty="0"/>
                  <a:t>None of these indicate you should definitely 				use the model</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239" y="1159668"/>
                <a:ext cx="8937522" cy="4855972"/>
              </a:xfrm>
              <a:blipFill>
                <a:blip r:embed="rId5"/>
                <a:stretch>
                  <a:fillRect l="-1774" t="-2509" r="-887" b="-1255"/>
                </a:stretch>
              </a:blipFill>
            </p:spPr>
            <p:txBody>
              <a:bodyPr/>
              <a:lstStyle/>
              <a:p>
                <a:r>
                  <a:rPr lang="en-US">
                    <a:noFill/>
                  </a:rPr>
                  <a:t> </a:t>
                </a:r>
              </a:p>
            </p:txBody>
          </p:sp>
        </mc:Fallback>
      </mc:AlternateContent>
    </p:spTree>
    <p:extLst>
      <p:ext uri="{BB962C8B-B14F-4D97-AF65-F5344CB8AC3E}">
        <p14:creationId xmlns:p14="http://schemas.microsoft.com/office/powerpoint/2010/main" val="1507332690"/>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1143000"/>
          </a:xfrm>
        </p:spPr>
        <p:txBody>
          <a:bodyPr/>
          <a:lstStyle/>
          <a:p>
            <a:r>
              <a:rPr lang="en-US" dirty="0"/>
              <a:t>Data Partitioning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968605"/>
                <a:ext cx="8469985" cy="5161175"/>
              </a:xfrm>
            </p:spPr>
            <p:txBody>
              <a:bodyPr>
                <a:normAutofit fontScale="77500" lnSpcReduction="20000"/>
              </a:bodyPr>
              <a:lstStyle/>
              <a:p>
                <a:pPr>
                  <a:buFont typeface="Arial" charset="0"/>
                  <a:buChar char="•"/>
                </a:pPr>
                <a:r>
                  <a:rPr lang="en-US" dirty="0"/>
                  <a:t>To judge predictive performance we want to evaluate how a model does with </a:t>
                </a:r>
                <a:r>
                  <a:rPr lang="en-US" i="1" dirty="0"/>
                  <a:t>unseen</a:t>
                </a:r>
                <a:r>
                  <a:rPr lang="en-US" dirty="0"/>
                  <a:t> data</a:t>
                </a:r>
              </a:p>
              <a:p>
                <a:pPr>
                  <a:buFont typeface="Arial" charset="0"/>
                  <a:buChar char="•"/>
                </a:pPr>
                <a:r>
                  <a:rPr lang="en-US" dirty="0"/>
                  <a:t>Recall: we split the sample </a:t>
                </a:r>
              </a:p>
              <a:p>
                <a:pPr lvl="1">
                  <a:buFont typeface="Arial" charset="0"/>
                  <a:buChar char="•"/>
                </a:pPr>
                <a:r>
                  <a:rPr lang="en-US" dirty="0"/>
                  <a:t>Training data set – used to estimate model parameters</a:t>
                </a:r>
              </a:p>
              <a:p>
                <a:pPr lvl="2">
                  <a:buFont typeface="Arial" charset="0"/>
                  <a:buChar char="•"/>
                </a:pPr>
                <a:r>
                  <a:rPr lang="en-US" dirty="0"/>
                  <a:t>For sales data, first 164 observations</a:t>
                </a:r>
              </a:p>
              <a:p>
                <a:pPr lvl="2">
                  <a:buFont typeface="Arial" charset="0"/>
                  <a:buChar char="•"/>
                </a:pPr>
                <a:r>
                  <a:rPr lang="en-US" dirty="0"/>
                  <a:t>So, first step: fit a model with the training data</a:t>
                </a:r>
              </a:p>
              <a:p>
                <a:pPr lvl="1">
                  <a:buFont typeface="Arial" charset="0"/>
                  <a:buChar char="•"/>
                </a:pPr>
                <a:r>
                  <a:rPr lang="en-US" dirty="0"/>
                  <a:t>Testing data set – used to measure errors in prediction</a:t>
                </a:r>
              </a:p>
              <a:p>
                <a:pPr lvl="2">
                  <a:buFont typeface="Arial" charset="0"/>
                  <a:buChar char="•"/>
                </a:pPr>
                <a:r>
                  <a:rPr lang="en-US" dirty="0"/>
                  <a:t>For sales data, most recent 110 observations </a:t>
                </a:r>
              </a:p>
              <a:p>
                <a:pPr lvl="2">
                  <a:buFont typeface="Arial" charset="0"/>
                  <a:buChar char="•"/>
                </a:pPr>
                <a:r>
                  <a:rPr lang="en-US" dirty="0"/>
                  <a:t>Second step: apply your model to the new validation data and see how close the predictions are</a:t>
                </a:r>
              </a:p>
              <a:p>
                <a:pPr lvl="2">
                  <a:buFont typeface="Arial" charset="0"/>
                  <a:buChar char="•"/>
                </a:pPr>
                <a:r>
                  <a:rPr lang="en-US" dirty="0"/>
                  <a:t>DO NOT run a second model!</a:t>
                </a:r>
              </a:p>
              <a:p>
                <a:pPr>
                  <a:buFont typeface="Arial" charset="0"/>
                  <a:buChar char="•"/>
                </a:pPr>
                <a:r>
                  <a:rPr lang="en-US" dirty="0"/>
                  <a:t>A variety of measures of errors in prediction are used, but usually RMSE for linear regression:</a:t>
                </a:r>
              </a:p>
              <a:p>
                <a:pPr marL="0" indent="0" algn="ctr">
                  <a:buNone/>
                </a:pPr>
                <a14:m>
                  <m:oMath xmlns:m="http://schemas.openxmlformats.org/officeDocument/2006/math">
                    <m:r>
                      <a:rPr lang="en-US" i="1">
                        <a:latin typeface="Cambria Math"/>
                      </a:rPr>
                      <m:t>𝑅𝑀𝑆𝐸</m:t>
                    </m:r>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nary>
                              <m:naryPr>
                                <m:chr m:val="∑"/>
                                <m:limLoc m:val="subSup"/>
                                <m:ctrlPr>
                                  <a:rPr lang="en-US" i="1">
                                    <a:latin typeface="Cambria Math" panose="02040503050406030204" pitchFamily="18" charset="0"/>
                                  </a:rPr>
                                </m:ctrlPr>
                              </m:naryPr>
                              <m:sub>
                                <m:r>
                                  <m:rPr>
                                    <m:brk m:alnAt="25"/>
                                  </m:rPr>
                                  <a:rPr lang="en-US" i="1">
                                    <a:latin typeface="Cambria Math"/>
                                  </a:rPr>
                                  <m:t>𝑖</m:t>
                                </m:r>
                                <m:r>
                                  <a:rPr lang="en-US" i="1">
                                    <a:latin typeface="Cambria Math"/>
                                  </a:rPr>
                                  <m:t>=1</m:t>
                                </m:r>
                              </m:sub>
                              <m:sup>
                                <m:r>
                                  <a:rPr lang="en-US" i="1">
                                    <a:latin typeface="Cambria Math"/>
                                  </a:rPr>
                                  <m:t>𝑛</m:t>
                                </m:r>
                              </m:sup>
                              <m:e>
                                <m:r>
                                  <a:rPr lang="en-US" i="1">
                                    <a:latin typeface="Cambria Math"/>
                                  </a:rPr>
                                  <m:t>(</m:t>
                                </m:r>
                                <m:sSub>
                                  <m:sSubPr>
                                    <m:ctrlPr>
                                      <a:rPr lang="en-US" b="0" i="1" smtClean="0">
                                        <a:latin typeface="Cambria Math" panose="02040503050406030204" pitchFamily="18" charset="0"/>
                                      </a:rPr>
                                    </m:ctrlPr>
                                  </m:sSubPr>
                                  <m:e>
                                    <m:r>
                                      <a:rPr lang="en-US" i="1">
                                        <a:latin typeface="Cambria Math"/>
                                      </a:rPr>
                                      <m:t>𝑦</m:t>
                                    </m:r>
                                  </m:e>
                                  <m:sub>
                                    <m:r>
                                      <a:rPr lang="en-US" i="1">
                                        <a:latin typeface="Cambria Math"/>
                                      </a:rPr>
                                      <m:t>𝑖</m:t>
                                    </m:r>
                                  </m:sub>
                                </m:sSub>
                                <m:sSup>
                                  <m:sSupPr>
                                    <m:ctrlPr>
                                      <a:rPr lang="en-US" i="1">
                                        <a:latin typeface="Cambria Math" panose="02040503050406030204" pitchFamily="18" charset="0"/>
                                      </a:rPr>
                                    </m:ctrlPr>
                                  </m:sSupPr>
                                  <m:e>
                                    <m:r>
                                      <a:rPr lang="en-US" i="1">
                                        <a:latin typeface="Cambria Math"/>
                                      </a:rPr>
                                      <m:t>− </m:t>
                                    </m:r>
                                    <m:acc>
                                      <m:accPr>
                                        <m:chr m:val="̂"/>
                                        <m:ctrlPr>
                                          <a:rPr lang="en-US" i="1">
                                            <a:latin typeface="Cambria Math" panose="02040503050406030204" pitchFamily="18" charset="0"/>
                                          </a:rPr>
                                        </m:ctrlPr>
                                      </m:accPr>
                                      <m:e>
                                        <m:r>
                                          <a:rPr lang="en-US" i="1">
                                            <a:latin typeface="Cambria Math"/>
                                          </a:rPr>
                                          <m:t>𝑦</m:t>
                                        </m:r>
                                      </m:e>
                                    </m:acc>
                                    <m:r>
                                      <a:rPr lang="en-US" i="1" baseline="-25000">
                                        <a:latin typeface="Cambria Math"/>
                                      </a:rPr>
                                      <m:t>𝑖</m:t>
                                    </m:r>
                                    <m:r>
                                      <a:rPr lang="en-US" i="1">
                                        <a:latin typeface="Cambria Math"/>
                                      </a:rPr>
                                      <m:t>)</m:t>
                                    </m:r>
                                  </m:e>
                                  <m:sup>
                                    <m:r>
                                      <a:rPr lang="en-US" i="1">
                                        <a:latin typeface="Cambria Math"/>
                                      </a:rPr>
                                      <m:t>2</m:t>
                                    </m:r>
                                  </m:sup>
                                </m:sSup>
                              </m:e>
                            </m:nary>
                          </m:num>
                          <m:den>
                            <m:r>
                              <a:rPr lang="en-US" i="1">
                                <a:latin typeface="Cambria Math"/>
                              </a:rPr>
                              <m:t>𝑛</m:t>
                            </m:r>
                          </m:den>
                        </m:f>
                      </m:e>
                    </m:rad>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968605"/>
                <a:ext cx="8469985" cy="5161175"/>
              </a:xfrm>
              <a:blipFill>
                <a:blip r:embed="rId4"/>
                <a:stretch>
                  <a:fillRect l="-1008" t="-2243"/>
                </a:stretch>
              </a:blipFill>
            </p:spPr>
            <p:txBody>
              <a:bodyPr/>
              <a:lstStyle/>
              <a:p>
                <a:r>
                  <a:rPr lang="en-US">
                    <a:noFill/>
                  </a:rPr>
                  <a:t> </a:t>
                </a:r>
              </a:p>
            </p:txBody>
          </p:sp>
        </mc:Fallback>
      </mc:AlternateContent>
    </p:spTree>
    <p:extLst>
      <p:ext uri="{BB962C8B-B14F-4D97-AF65-F5344CB8AC3E}">
        <p14:creationId xmlns:p14="http://schemas.microsoft.com/office/powerpoint/2010/main" val="4197518015"/>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3234"/>
            <a:ext cx="8229600" cy="1143000"/>
          </a:xfrm>
        </p:spPr>
        <p:txBody>
          <a:bodyPr/>
          <a:lstStyle/>
          <a:p>
            <a:r>
              <a:rPr lang="en-US" dirty="0"/>
              <a:t>So what’s left?</a:t>
            </a:r>
          </a:p>
        </p:txBody>
      </p:sp>
      <p:sp>
        <p:nvSpPr>
          <p:cNvPr id="3" name="Content Placeholder 2"/>
          <p:cNvSpPr>
            <a:spLocks noGrp="1"/>
          </p:cNvSpPr>
          <p:nvPr>
            <p:ph idx="1"/>
          </p:nvPr>
        </p:nvSpPr>
        <p:spPr>
          <a:xfrm>
            <a:off x="457200" y="1248508"/>
            <a:ext cx="8229600" cy="4747846"/>
          </a:xfrm>
        </p:spPr>
        <p:txBody>
          <a:bodyPr>
            <a:normAutofit fontScale="92500" lnSpcReduction="20000"/>
          </a:bodyPr>
          <a:lstStyle/>
          <a:p>
            <a:r>
              <a:rPr lang="en-US" dirty="0"/>
              <a:t>Two major real-world ideas left to incorporate: </a:t>
            </a:r>
            <a:r>
              <a:rPr lang="en-US" i="1" dirty="0"/>
              <a:t>indicator variables</a:t>
            </a:r>
            <a:r>
              <a:rPr lang="en-US" dirty="0"/>
              <a:t> and </a:t>
            </a:r>
            <a:r>
              <a:rPr lang="en-US" i="1" dirty="0"/>
              <a:t>interaction effects</a:t>
            </a:r>
            <a:endParaRPr lang="en-US" dirty="0"/>
          </a:p>
          <a:p>
            <a:pPr lvl="1"/>
            <a:r>
              <a:rPr lang="en-US" dirty="0"/>
              <a:t>You notice in your data that women seem to spend more in college tuition than men</a:t>
            </a:r>
          </a:p>
          <a:p>
            <a:pPr lvl="2"/>
            <a:r>
              <a:rPr lang="en-US" dirty="0"/>
              <a:t>Including women vs. men in your regression is done through </a:t>
            </a:r>
            <a:r>
              <a:rPr lang="en-US" i="1" dirty="0"/>
              <a:t>indicator variables</a:t>
            </a:r>
          </a:p>
          <a:p>
            <a:pPr lvl="2"/>
            <a:r>
              <a:rPr lang="en-US" dirty="0"/>
              <a:t>Categorical variables</a:t>
            </a:r>
          </a:p>
          <a:p>
            <a:pPr lvl="1"/>
            <a:r>
              <a:rPr lang="en-US" dirty="0"/>
              <a:t>You notice in your data that women seem to spend more in college tuition only in liberal arts programs; otherwise they spend amounts comparable to men</a:t>
            </a:r>
          </a:p>
          <a:p>
            <a:pPr lvl="2"/>
            <a:r>
              <a:rPr lang="en-US" dirty="0"/>
              <a:t>You want to see if there’s a relationship between gender and tuition spend, but accounting for type of program</a:t>
            </a:r>
          </a:p>
          <a:p>
            <a:pPr lvl="2"/>
            <a:r>
              <a:rPr lang="en-US" dirty="0"/>
              <a:t>This is a potential </a:t>
            </a:r>
            <a:r>
              <a:rPr lang="en-US" i="1" dirty="0"/>
              <a:t>interaction effect</a:t>
            </a:r>
            <a:endParaRPr lang="en-US" dirty="0"/>
          </a:p>
        </p:txBody>
      </p:sp>
    </p:spTree>
    <p:extLst>
      <p:ext uri="{BB962C8B-B14F-4D97-AF65-F5344CB8AC3E}">
        <p14:creationId xmlns:p14="http://schemas.microsoft.com/office/powerpoint/2010/main" val="22203237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2223"/>
            <a:ext cx="8229600" cy="1143000"/>
          </a:xfrm>
        </p:spPr>
        <p:txBody>
          <a:bodyPr/>
          <a:lstStyle/>
          <a:p>
            <a:r>
              <a:rPr lang="en-US" dirty="0"/>
              <a:t>Categorical Variables</a:t>
            </a:r>
          </a:p>
        </p:txBody>
      </p:sp>
      <p:sp>
        <p:nvSpPr>
          <p:cNvPr id="3" name="Content Placeholder 2"/>
          <p:cNvSpPr>
            <a:spLocks noGrp="1"/>
          </p:cNvSpPr>
          <p:nvPr>
            <p:ph idx="1"/>
          </p:nvPr>
        </p:nvSpPr>
        <p:spPr>
          <a:xfrm>
            <a:off x="457200" y="1456005"/>
            <a:ext cx="8229600" cy="4330060"/>
          </a:xfrm>
        </p:spPr>
        <p:txBody>
          <a:bodyPr>
            <a:normAutofit fontScale="70000" lnSpcReduction="20000"/>
          </a:bodyPr>
          <a:lstStyle/>
          <a:p>
            <a:r>
              <a:rPr lang="en-US" dirty="0"/>
              <a:t>So far, all the variables we’ve used have been numeric</a:t>
            </a:r>
          </a:p>
          <a:p>
            <a:pPr lvl="1"/>
            <a:r>
              <a:rPr lang="en-US" dirty="0"/>
              <a:t>Age</a:t>
            </a:r>
          </a:p>
          <a:p>
            <a:pPr lvl="1"/>
            <a:r>
              <a:rPr lang="en-US" dirty="0"/>
              <a:t>Income</a:t>
            </a:r>
          </a:p>
          <a:p>
            <a:pPr lvl="1"/>
            <a:r>
              <a:rPr lang="en-US" dirty="0"/>
              <a:t>House size/price</a:t>
            </a:r>
          </a:p>
          <a:p>
            <a:pPr lvl="1"/>
            <a:r>
              <a:rPr lang="en-US" dirty="0"/>
              <a:t>Sales</a:t>
            </a:r>
          </a:p>
          <a:p>
            <a:pPr lvl="1"/>
            <a:r>
              <a:rPr lang="en-US" dirty="0"/>
              <a:t>Advertising</a:t>
            </a:r>
          </a:p>
          <a:p>
            <a:r>
              <a:rPr lang="en-US" dirty="0"/>
              <a:t>What if we have interesting non-numeric (</a:t>
            </a:r>
            <a:r>
              <a:rPr lang="en-US" i="1" dirty="0"/>
              <a:t>categorical</a:t>
            </a:r>
            <a:r>
              <a:rPr lang="en-US" dirty="0"/>
              <a:t>) variables?</a:t>
            </a:r>
          </a:p>
          <a:p>
            <a:pPr lvl="1"/>
            <a:r>
              <a:rPr lang="en-US" dirty="0"/>
              <a:t>Gender</a:t>
            </a:r>
          </a:p>
          <a:p>
            <a:pPr lvl="1"/>
            <a:r>
              <a:rPr lang="en-US" dirty="0"/>
              <a:t>Ethnicity</a:t>
            </a:r>
          </a:p>
          <a:p>
            <a:pPr lvl="1"/>
            <a:r>
              <a:rPr lang="en-US" dirty="0"/>
              <a:t>Geographic location (city, county, etc.)</a:t>
            </a:r>
          </a:p>
          <a:p>
            <a:pPr lvl="1"/>
            <a:r>
              <a:rPr lang="en-US" dirty="0"/>
              <a:t>Income brackets</a:t>
            </a:r>
          </a:p>
          <a:p>
            <a:pPr lvl="1"/>
            <a:r>
              <a:rPr lang="en-US" dirty="0"/>
              <a:t>Type of industry</a:t>
            </a:r>
          </a:p>
          <a:p>
            <a:pPr lvl="1"/>
            <a:r>
              <a:rPr lang="en-US" dirty="0"/>
              <a:t>Type of investment</a:t>
            </a:r>
          </a:p>
        </p:txBody>
      </p:sp>
    </p:spTree>
    <p:extLst>
      <p:ext uri="{BB962C8B-B14F-4D97-AF65-F5344CB8AC3E}">
        <p14:creationId xmlns:p14="http://schemas.microsoft.com/office/powerpoint/2010/main" val="6396899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3540"/>
            <a:ext cx="8229600" cy="1143000"/>
          </a:xfrm>
        </p:spPr>
        <p:txBody>
          <a:bodyPr/>
          <a:lstStyle/>
          <a:p>
            <a:r>
              <a:rPr lang="en-US" dirty="0"/>
              <a:t>Categorical Variables</a:t>
            </a:r>
          </a:p>
        </p:txBody>
      </p:sp>
      <p:sp>
        <p:nvSpPr>
          <p:cNvPr id="3" name="Content Placeholder 2"/>
          <p:cNvSpPr>
            <a:spLocks noGrp="1"/>
          </p:cNvSpPr>
          <p:nvPr>
            <p:ph idx="1"/>
          </p:nvPr>
        </p:nvSpPr>
        <p:spPr>
          <a:xfrm>
            <a:off x="254524" y="975221"/>
            <a:ext cx="8432276" cy="4915625"/>
          </a:xfrm>
        </p:spPr>
        <p:txBody>
          <a:bodyPr>
            <a:normAutofit fontScale="92500" lnSpcReduction="20000"/>
          </a:bodyPr>
          <a:lstStyle/>
          <a:p>
            <a:r>
              <a:rPr lang="en-US" dirty="0"/>
              <a:t>Imagine we’re interested in predicting a categorical variable (i.e. our Y variable is categorical)</a:t>
            </a:r>
          </a:p>
          <a:p>
            <a:pPr lvl="1"/>
            <a:r>
              <a:rPr lang="en-US" dirty="0"/>
              <a:t>Examples:</a:t>
            </a:r>
          </a:p>
          <a:p>
            <a:pPr lvl="2"/>
            <a:r>
              <a:rPr lang="en-US" dirty="0"/>
              <a:t>Will someone buy a particular product or not?</a:t>
            </a:r>
          </a:p>
          <a:p>
            <a:pPr lvl="2"/>
            <a:r>
              <a:rPr lang="en-US" dirty="0"/>
              <a:t>Will a company make a profit or not?</a:t>
            </a:r>
          </a:p>
          <a:p>
            <a:pPr lvl="2"/>
            <a:r>
              <a:rPr lang="en-US" dirty="0"/>
              <a:t>Will someone click on an ad or not?</a:t>
            </a:r>
          </a:p>
          <a:p>
            <a:r>
              <a:rPr lang="en-US" dirty="0"/>
              <a:t>This happens a lot, particularly in business problems </a:t>
            </a:r>
            <a:r>
              <a:rPr lang="en-US" dirty="0">
                <a:sym typeface="Wingdings" panose="05000000000000000000" pitchFamily="2" charset="2"/>
              </a:rPr>
              <a:t> </a:t>
            </a:r>
            <a:r>
              <a:rPr lang="en-US" dirty="0"/>
              <a:t>“predictive analytics”</a:t>
            </a:r>
          </a:p>
          <a:p>
            <a:r>
              <a:rPr lang="en-US" dirty="0"/>
              <a:t>We’ll look at some of this next; for now, use categorical variables as predictors</a:t>
            </a:r>
          </a:p>
          <a:p>
            <a:r>
              <a:rPr lang="en-US" dirty="0"/>
              <a:t>But regression can only take numerical values, so what do we do?</a:t>
            </a:r>
          </a:p>
        </p:txBody>
      </p:sp>
    </p:spTree>
    <p:extLst>
      <p:ext uri="{BB962C8B-B14F-4D97-AF65-F5344CB8AC3E}">
        <p14:creationId xmlns:p14="http://schemas.microsoft.com/office/powerpoint/2010/main" val="40216359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11"/>
            <a:ext cx="8229600" cy="1143000"/>
          </a:xfrm>
        </p:spPr>
        <p:txBody>
          <a:bodyPr/>
          <a:lstStyle/>
          <a:p>
            <a:r>
              <a:rPr lang="en-US" dirty="0"/>
              <a:t>Indicator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51792"/>
                <a:ext cx="8229600" cy="4879731"/>
              </a:xfrm>
            </p:spPr>
            <p:txBody>
              <a:bodyPr>
                <a:normAutofit/>
              </a:bodyPr>
              <a:lstStyle/>
              <a:p>
                <a:r>
                  <a:rPr lang="en-US" dirty="0"/>
                  <a:t>Indicator/dummy variables are binary variables (1 or 0)</a:t>
                </a:r>
              </a:p>
              <a:p>
                <a:pPr lvl="1"/>
                <a:r>
                  <a:rPr lang="en-US" dirty="0"/>
                  <a:t>Generally the variable = 1 if it’s a “success” and 0 if it is not</a:t>
                </a:r>
              </a:p>
              <a:p>
                <a:pPr lvl="1"/>
                <a:r>
                  <a:rPr lang="en-US" dirty="0"/>
                  <a:t>Example: are you a senior?</a:t>
                </a:r>
              </a:p>
              <a:p>
                <a:pPr lvl="1"/>
                <a:r>
                  <a:rPr lang="en-US" dirty="0"/>
                  <a:t>Create a new variable, </a:t>
                </a:r>
                <a14:m>
                  <m:oMath xmlns:m="http://schemas.openxmlformats.org/officeDocument/2006/math">
                    <m:r>
                      <a:rPr lang="en-US" b="0" i="1" smtClean="0">
                        <a:latin typeface="Cambria Math" panose="02040503050406030204" pitchFamily="18" charset="0"/>
                      </a:rPr>
                      <m:t>𝑆𝑒𝑛𝑖𝑜𝑟</m:t>
                    </m:r>
                  </m:oMath>
                </a14:m>
                <a:r>
                  <a:rPr lang="en-US" dirty="0"/>
                  <a:t>, to measure this:</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𝑆𝑒𝑛𝑖𝑜𝑟</m:t>
                          </m:r>
                        </m:e>
                        <m:sub>
                          <m:r>
                            <a:rPr lang="en-US" b="0" i="1" smtClean="0">
                              <a:latin typeface="Cambria Math" panose="02040503050406030204" pitchFamily="18" charset="0"/>
                            </a:rPr>
                            <m:t>𝑖</m:t>
                          </m:r>
                        </m:sub>
                      </m:sSub>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0" smtClean="0">
                                  <a:latin typeface="Cambria Math" panose="02040503050406030204" pitchFamily="18" charset="0"/>
                                </a:rPr>
                                <m:t>1</m:t>
                              </m:r>
                              <m:r>
                                <a:rPr lang="en-US" i="0" smtClean="0">
                                  <a:latin typeface="Cambria Math" panose="02040503050406030204" pitchFamily="18" charset="0"/>
                                </a:rPr>
                                <m:t>,</m:t>
                              </m:r>
                              <m:r>
                                <a:rPr lang="en-US" b="0" i="0" smtClean="0">
                                  <a:latin typeface="Cambria Math" panose="02040503050406030204" pitchFamily="18" charset="0"/>
                                </a:rPr>
                                <m:t>        </m:t>
                              </m:r>
                              <m:r>
                                <a:rPr lang="en-US" i="0" smtClean="0">
                                  <a:latin typeface="Cambria Math" panose="02040503050406030204" pitchFamily="18" charset="0"/>
                                </a:rPr>
                                <m:t>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senior</m:t>
                              </m:r>
                            </m:e>
                            <m:e>
                              <m:r>
                                <a:rPr lang="en-US" i="0" smtClean="0">
                                  <a:latin typeface="Cambria Math" panose="02040503050406030204" pitchFamily="18" charset="0"/>
                                </a:rPr>
                                <m:t>&amp;</m:t>
                              </m:r>
                              <m:r>
                                <a:rPr lang="en-US" b="0" i="0" smtClean="0">
                                  <a:latin typeface="Cambria Math" panose="02040503050406030204" pitchFamily="18" charset="0"/>
                                </a:rPr>
                                <m:t>0</m:t>
                              </m:r>
                              <m:r>
                                <a:rPr lang="en-US" i="0" smtClean="0">
                                  <a:latin typeface="Cambria Math" panose="02040503050406030204" pitchFamily="18" charset="0"/>
                                </a:rPr>
                                <m:t>,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senior</m:t>
                              </m:r>
                            </m:e>
                          </m:eqAr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51792"/>
                <a:ext cx="8229600" cy="4879731"/>
              </a:xfrm>
              <a:blipFill>
                <a:blip r:embed="rId4"/>
                <a:stretch>
                  <a:fillRect l="-1704" t="-1625"/>
                </a:stretch>
              </a:blipFill>
            </p:spPr>
            <p:txBody>
              <a:bodyPr/>
              <a:lstStyle/>
              <a:p>
                <a:r>
                  <a:rPr lang="en-US">
                    <a:noFill/>
                  </a:rPr>
                  <a:t> </a:t>
                </a:r>
              </a:p>
            </p:txBody>
          </p:sp>
        </mc:Fallback>
      </mc:AlternateContent>
    </p:spTree>
    <p:extLst>
      <p:ext uri="{BB962C8B-B14F-4D97-AF65-F5344CB8AC3E}">
        <p14:creationId xmlns:p14="http://schemas.microsoft.com/office/powerpoint/2010/main" val="39532515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3573"/>
            <a:ext cx="8229600" cy="1143000"/>
          </a:xfrm>
        </p:spPr>
        <p:txBody>
          <a:bodyPr/>
          <a:lstStyle/>
          <a:p>
            <a:r>
              <a:rPr lang="en-US" dirty="0"/>
              <a:t>Categorical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81454"/>
                <a:ext cx="8229600" cy="4879731"/>
              </a:xfrm>
            </p:spPr>
            <p:txBody>
              <a:bodyPr>
                <a:normAutofit fontScale="70000" lnSpcReduction="20000"/>
              </a:bodyPr>
              <a:lstStyle/>
              <a:p>
                <a:r>
                  <a:rPr lang="en-US" dirty="0"/>
                  <a:t>What if we have three or more levels (categories) that we’re interested in?</a:t>
                </a:r>
              </a:p>
              <a:p>
                <a:pPr lvl="1"/>
                <a:r>
                  <a:rPr lang="en-US" dirty="0"/>
                  <a:t>Example: we want to know what class (Senior, Junior, Sophomore, or Freshman) a person is in</a:t>
                </a:r>
              </a:p>
              <a:p>
                <a:pPr lvl="1"/>
                <a:r>
                  <a:rPr lang="en-US" dirty="0"/>
                  <a:t>Do a separate dummy variable for each:</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𝑆𝑒𝑛𝑖𝑜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0" smtClean="0">
                                  <a:latin typeface="Cambria Math" panose="02040503050406030204" pitchFamily="18" charset="0"/>
                                </a:rPr>
                                <m:t>1</m:t>
                              </m:r>
                              <m:r>
                                <a:rPr lang="en-US" i="0" smtClean="0">
                                  <a:latin typeface="Cambria Math" panose="02040503050406030204" pitchFamily="18" charset="0"/>
                                </a:rPr>
                                <m:t>,</m:t>
                              </m:r>
                              <m:r>
                                <a:rPr lang="en-US" b="0" i="0" smtClean="0">
                                  <a:latin typeface="Cambria Math" panose="02040503050406030204" pitchFamily="18" charset="0"/>
                                </a:rPr>
                                <m:t>        </m:t>
                              </m:r>
                              <m:r>
                                <a:rPr lang="en-US" i="0" smtClean="0">
                                  <a:latin typeface="Cambria Math" panose="02040503050406030204" pitchFamily="18" charset="0"/>
                                </a:rPr>
                                <m:t>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senior</m:t>
                              </m:r>
                            </m:e>
                            <m:e>
                              <m:r>
                                <a:rPr lang="en-US" i="0" smtClean="0">
                                  <a:latin typeface="Cambria Math" panose="02040503050406030204" pitchFamily="18" charset="0"/>
                                </a:rPr>
                                <m:t>&amp;</m:t>
                              </m:r>
                              <m:r>
                                <a:rPr lang="en-US" b="0" i="0" smtClean="0">
                                  <a:latin typeface="Cambria Math" panose="02040503050406030204" pitchFamily="18" charset="0"/>
                                </a:rPr>
                                <m:t>0</m:t>
                              </m:r>
                              <m:r>
                                <a:rPr lang="en-US" i="0" smtClean="0">
                                  <a:latin typeface="Cambria Math" panose="02040503050406030204" pitchFamily="18" charset="0"/>
                                </a:rPr>
                                <m:t>,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senior</m:t>
                              </m:r>
                            </m:e>
                          </m:eqAr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𝐽𝑢𝑛𝑖𝑜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i="0">
                                  <a:latin typeface="Cambria Math" panose="02040503050406030204" pitchFamily="18" charset="0"/>
                                </a:rPr>
                                <m:t>is</m:t>
                              </m:r>
                              <m:r>
                                <a:rPr lang="en-US" i="0">
                                  <a:latin typeface="Cambria Math" panose="02040503050406030204" pitchFamily="18" charset="0"/>
                                </a:rPr>
                                <m:t> </m:t>
                              </m:r>
                              <m:r>
                                <m:rPr>
                                  <m:sty m:val="p"/>
                                </m:rPr>
                                <a:rPr lang="en-US"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junior</m:t>
                              </m:r>
                            </m:e>
                            <m:e>
                              <m:r>
                                <a:rPr lang="en-US">
                                  <a:latin typeface="Cambria Math" panose="02040503050406030204" pitchFamily="18" charset="0"/>
                                </a:rPr>
                                <m:t>&amp;0,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not</m:t>
                              </m:r>
                              <m:r>
                                <a:rPr lang="en-US">
                                  <a:latin typeface="Cambria Math" panose="02040503050406030204" pitchFamily="18" charset="0"/>
                                </a:rPr>
                                <m:t> </m:t>
                              </m:r>
                              <m:r>
                                <m:rPr>
                                  <m:sty m:val="p"/>
                                </m:rPr>
                                <a:rPr lang="en-US"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junior</m:t>
                              </m:r>
                            </m:e>
                          </m:eqAr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𝑆𝑜𝑝h𝑜𝑚𝑜𝑟</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i="0" smtClean="0">
                                  <a:latin typeface="Cambria Math" panose="02040503050406030204" pitchFamily="18" charset="0"/>
                                </a:rPr>
                                <m:t>a</m:t>
                              </m:r>
                              <m:r>
                                <a:rPr lang="en-US" b="0" i="0" smtClean="0">
                                  <a:latin typeface="Cambria Math" panose="02040503050406030204" pitchFamily="18" charset="0"/>
                                </a:rPr>
                                <m:t> </m:t>
                              </m:r>
                              <m:r>
                                <m:rPr>
                                  <m:sty m:val="p"/>
                                </m:rPr>
                                <a:rPr lang="en-US" b="0" i="0" smtClean="0">
                                  <a:latin typeface="Cambria Math" panose="02040503050406030204" pitchFamily="18" charset="0"/>
                                </a:rPr>
                                <m:t>sophomore</m:t>
                              </m:r>
                            </m:e>
                            <m:e>
                              <m:r>
                                <a:rPr lang="en-US">
                                  <a:latin typeface="Cambria Math" panose="02040503050406030204" pitchFamily="18" charset="0"/>
                                </a:rPr>
                                <m:t>&amp;0,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not</m:t>
                              </m:r>
                              <m:r>
                                <a:rPr lang="en-US" b="0" i="0" smtClean="0">
                                  <a:latin typeface="Cambria Math" panose="02040503050406030204" pitchFamily="18" charset="0"/>
                                </a:rPr>
                                <m:t> </m:t>
                              </m:r>
                              <m:r>
                                <m:rPr>
                                  <m:sty m:val="p"/>
                                </m:rPr>
                                <a:rPr lang="en-US">
                                  <a:latin typeface="Cambria Math" panose="02040503050406030204" pitchFamily="18" charset="0"/>
                                </a:rPr>
                                <m:t>a</m:t>
                              </m:r>
                              <m:r>
                                <a:rPr lang="en-US">
                                  <a:latin typeface="Cambria Math" panose="02040503050406030204" pitchFamily="18" charset="0"/>
                                </a:rPr>
                                <m:t> </m:t>
                              </m:r>
                              <m:r>
                                <m:rPr>
                                  <m:sty m:val="p"/>
                                </m:rPr>
                                <a:rPr lang="en-US">
                                  <a:latin typeface="Cambria Math" panose="02040503050406030204" pitchFamily="18" charset="0"/>
                                </a:rPr>
                                <m:t>sophomore</m:t>
                              </m:r>
                            </m:e>
                          </m:eqArr>
                        </m:e>
                      </m:d>
                    </m:oMath>
                  </m:oMathPara>
                </a14:m>
                <a:endParaRPr lang="en-US" dirty="0"/>
              </a:p>
              <a:p>
                <a:pPr marL="457200" lvl="1" indent="0">
                  <a:buNone/>
                </a:pPr>
                <a:endParaRPr lang="en-US" dirty="0"/>
              </a:p>
              <a:p>
                <a:pPr marL="457200" lvl="1" indent="0">
                  <a:buNone/>
                </a:pPr>
                <a:r>
                  <a:rPr lang="en-US" dirty="0"/>
                  <a:t>Question: do we need a fourth dummy variable for Freshmen?</a:t>
                </a:r>
              </a:p>
              <a:p>
                <a:pPr marL="457200" lvl="1" indent="0">
                  <a:buNone/>
                </a:pPr>
                <a:r>
                  <a:rPr lang="en-US" dirty="0"/>
                  <a:t>	</a:t>
                </a:r>
                <a:r>
                  <a:rPr lang="en-US" dirty="0">
                    <a:sym typeface="Wingdings" panose="05000000000000000000" pitchFamily="2" charset="2"/>
                  </a:rPr>
                  <a:t> No! Freshman is our </a:t>
                </a:r>
                <a:r>
                  <a:rPr lang="en-US" i="1" u="sng" dirty="0">
                    <a:sym typeface="Wingdings" panose="05000000000000000000" pitchFamily="2" charset="2"/>
                  </a:rPr>
                  <a:t>baseline</a:t>
                </a:r>
                <a:r>
                  <a:rPr lang="en-US" dirty="0">
                    <a:sym typeface="Wingdings" panose="05000000000000000000" pitchFamily="2" charset="2"/>
                  </a:rPr>
                  <a:t> here</a:t>
                </a:r>
                <a:endParaRPr lang="en-US" dirty="0"/>
              </a:p>
              <a:p>
                <a:pPr marL="457200" lvl="1" indent="0">
                  <a:buNone/>
                </a:pPr>
                <a:r>
                  <a:rPr lang="en-US" dirty="0"/>
                  <a:t> </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81454"/>
                <a:ext cx="8229600" cy="4879731"/>
              </a:xfrm>
              <a:blipFill>
                <a:blip r:embed="rId4"/>
                <a:stretch>
                  <a:fillRect l="-815" t="-1998"/>
                </a:stretch>
              </a:blipFill>
            </p:spPr>
            <p:txBody>
              <a:bodyPr/>
              <a:lstStyle/>
              <a:p>
                <a:r>
                  <a:rPr lang="en-US">
                    <a:noFill/>
                  </a:rPr>
                  <a:t> </a:t>
                </a:r>
              </a:p>
            </p:txBody>
          </p:sp>
        </mc:Fallback>
      </mc:AlternateContent>
    </p:spTree>
    <p:extLst>
      <p:ext uri="{BB962C8B-B14F-4D97-AF65-F5344CB8AC3E}">
        <p14:creationId xmlns:p14="http://schemas.microsoft.com/office/powerpoint/2010/main" val="36715566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9611"/>
            <a:ext cx="8229600" cy="1143000"/>
          </a:xfrm>
        </p:spPr>
        <p:txBody>
          <a:bodyPr/>
          <a:lstStyle/>
          <a:p>
            <a:r>
              <a:rPr lang="en-US" dirty="0"/>
              <a:t>Categorical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2612"/>
                <a:ext cx="8229600" cy="5153020"/>
              </a:xfrm>
            </p:spPr>
            <p:txBody>
              <a:bodyPr>
                <a:normAutofit fontScale="70000" lnSpcReduction="20000"/>
              </a:bodyPr>
              <a:lstStyle/>
              <a:p>
                <a:pPr marL="0" indent="0">
                  <a:buNone/>
                </a:pPr>
                <a:r>
                  <a:rPr lang="en-US" dirty="0">
                    <a:latin typeface="Cambria Math" panose="02040503050406030204" pitchFamily="18" charset="0"/>
                  </a:rPr>
                  <a:t>Imagine we have a regression predicting a person’s salary based on his/her/their years of education:</a:t>
                </a:r>
              </a:p>
              <a:p>
                <a:pPr marL="0" indent="0">
                  <a:buNone/>
                </a:pP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𝑆𝑎𝑙𝑎𝑟𝑦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𝐺𝑒𝑛𝑑𝑒𝑟</m:t>
                      </m:r>
                    </m:oMath>
                  </m:oMathPara>
                </a14:m>
                <a:endParaRPr lang="en-US" dirty="0"/>
              </a:p>
              <a:p>
                <a:pPr marL="0" indent="0">
                  <a:buNone/>
                </a:pPr>
                <a:r>
                  <a:rPr lang="en-US" dirty="0"/>
                  <a:t>where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𝐺𝑒𝑛𝑑𝑒𝑟</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
                              <m:r>
                                <a:rPr lang="en-US">
                                  <a:latin typeface="Cambria Math" panose="02040503050406030204" pitchFamily="18" charset="0"/>
                                </a:rPr>
                                <m:t>&amp;0,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qArr>
                        </m:e>
                      </m:d>
                    </m:oMath>
                  </m:oMathPara>
                </a14:m>
                <a:endParaRPr lang="en-US" dirty="0"/>
              </a:p>
              <a:p>
                <a:pPr marL="0" indent="0">
                  <a:buNone/>
                </a:pPr>
                <a:r>
                  <a:rPr lang="en-US" dirty="0"/>
                  <a:t>So, we have two separate lines here:</a:t>
                </a:r>
              </a:p>
              <a:p>
                <a:pPr marL="0" indent="0">
                  <a:buNone/>
                </a:pPr>
                <a:endParaRPr lang="en-US" dirty="0"/>
              </a:p>
              <a:p>
                <a:pPr marL="514350" indent="-514350">
                  <a:buAutoNum type="arabicParenBoth"/>
                </a:pPr>
                <a:r>
                  <a:rPr lang="en-US" dirty="0"/>
                  <a:t>What’s the equation of our line if a person is not male?</a:t>
                </a:r>
              </a:p>
              <a:p>
                <a:pPr marL="0" indent="0">
                  <a:buNone/>
                </a:pPr>
                <a:endParaRPr lang="en-US" dirty="0"/>
              </a:p>
              <a:p>
                <a:pPr marL="0" indent="0">
                  <a:buNone/>
                </a:pPr>
                <a:endParaRPr lang="en-US" dirty="0"/>
              </a:p>
              <a:p>
                <a:pPr marL="0" indent="0">
                  <a:buNone/>
                </a:pPr>
                <a:r>
                  <a:rPr lang="en-US" dirty="0"/>
                  <a:t>(2) What’s the equation of our line if a person is male?</a:t>
                </a:r>
              </a:p>
              <a:p>
                <a:pPr marL="0" indent="0">
                  <a:buNone/>
                </a:pPr>
                <a:endParaRPr lang="en-US" dirty="0"/>
              </a:p>
              <a:p>
                <a:pPr marL="0"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2612"/>
                <a:ext cx="8229600" cy="5153020"/>
              </a:xfrm>
              <a:blipFill>
                <a:blip r:embed="rId4"/>
                <a:stretch>
                  <a:fillRect l="-963" t="-2130" r="-1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345223" y="4677865"/>
                <a:ext cx="6224954" cy="384144"/>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𝑆𝑎𝑙𝑎𝑟𝑦</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345223" y="4677865"/>
                <a:ext cx="6224954" cy="384144"/>
              </a:xfrm>
              <a:prstGeom prst="rect">
                <a:avLst/>
              </a:prstGeom>
              <a:blipFill>
                <a:blip r:embed="rId5"/>
                <a:stretch>
                  <a:fillRect t="-158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345223" y="5656386"/>
                <a:ext cx="6717324" cy="384144"/>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𝑆𝑎𝑙𝑎𝑟𝑦</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345223" y="5656386"/>
                <a:ext cx="6717324" cy="384144"/>
              </a:xfrm>
              <a:prstGeom prst="rect">
                <a:avLst/>
              </a:prstGeom>
              <a:blipFill>
                <a:blip r:embed="rId6"/>
                <a:stretch>
                  <a:fillRect t="-1587" b="-12698"/>
                </a:stretch>
              </a:blipFill>
            </p:spPr>
            <p:txBody>
              <a:bodyPr/>
              <a:lstStyle/>
              <a:p>
                <a:r>
                  <a:rPr lang="en-US">
                    <a:noFill/>
                  </a:rPr>
                  <a:t> </a:t>
                </a:r>
              </a:p>
            </p:txBody>
          </p:sp>
        </mc:Fallback>
      </mc:AlternateContent>
    </p:spTree>
    <p:extLst>
      <p:ext uri="{BB962C8B-B14F-4D97-AF65-F5344CB8AC3E}">
        <p14:creationId xmlns:p14="http://schemas.microsoft.com/office/powerpoint/2010/main" val="4921882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569" y="-158262"/>
            <a:ext cx="8229600" cy="1143000"/>
          </a:xfrm>
        </p:spPr>
        <p:txBody>
          <a:bodyPr>
            <a:normAutofit/>
          </a:bodyPr>
          <a:lstStyle/>
          <a:p>
            <a:r>
              <a:rPr lang="en-US" sz="3600" dirty="0"/>
              <a:t>Categorical Variables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01716" y="676470"/>
                <a:ext cx="8229600" cy="5416600"/>
              </a:xfrm>
            </p:spPr>
            <p:txBody>
              <a:bodyPr>
                <a:normAutofit fontScale="70000" lnSpcReduction="20000"/>
              </a:bodyPr>
              <a:lstStyle/>
              <a:p>
                <a:r>
                  <a:rPr lang="en-US" dirty="0"/>
                  <a:t>The effect of Education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a14:m>
                <a:r>
                  <a:rPr lang="en-US" dirty="0"/>
                  <a:t>) is the same regardless of Gender: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r>
                  <a:rPr lang="en-US" dirty="0"/>
                  <a:t>What changed? 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0 </m:t>
                        </m:r>
                      </m:sub>
                    </m:sSub>
                  </m:oMath>
                </a14:m>
                <a:r>
                  <a:rPr lang="en-US" dirty="0"/>
                  <a:t>for not males,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a14:m>
                <a:r>
                  <a:rPr lang="en-US" dirty="0"/>
                  <a:t> for males)</a:t>
                </a:r>
              </a:p>
              <a:p>
                <a:pPr lvl="1"/>
                <a:r>
                  <a:rPr lang="en-US" dirty="0"/>
                  <a:t>This is equivalent to saying males start out at a higher expected salary and maintain that same advantage as Education increases</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01716" y="676470"/>
                <a:ext cx="8229600" cy="5416600"/>
              </a:xfrm>
              <a:blipFill>
                <a:blip r:embed="rId4"/>
                <a:stretch>
                  <a:fillRect l="-889" t="-1912" r="-7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578494" y="1219548"/>
            <a:ext cx="4361867" cy="3730729"/>
          </a:xfrm>
          <a:prstGeom prst="rect">
            <a:avLst/>
          </a:prstGeom>
        </p:spPr>
      </p:pic>
      <p:sp>
        <p:nvSpPr>
          <p:cNvPr id="4" name="TextBox 3"/>
          <p:cNvSpPr txBox="1"/>
          <p:nvPr/>
        </p:nvSpPr>
        <p:spPr>
          <a:xfrm>
            <a:off x="5858010" y="1219548"/>
            <a:ext cx="1464906" cy="369332"/>
          </a:xfrm>
          <a:prstGeom prst="rect">
            <a:avLst/>
          </a:prstGeom>
          <a:solidFill>
            <a:srgbClr val="FFFF00"/>
          </a:solidFill>
        </p:spPr>
        <p:txBody>
          <a:bodyPr wrap="square" rtlCol="0">
            <a:spAutoFit/>
          </a:bodyPr>
          <a:lstStyle/>
          <a:p>
            <a:r>
              <a:rPr lang="en-US" dirty="0"/>
              <a:t>Gender = 1</a:t>
            </a:r>
          </a:p>
        </p:txBody>
      </p:sp>
      <p:sp>
        <p:nvSpPr>
          <p:cNvPr id="7" name="TextBox 6"/>
          <p:cNvSpPr txBox="1"/>
          <p:nvPr/>
        </p:nvSpPr>
        <p:spPr>
          <a:xfrm>
            <a:off x="5876672" y="2054280"/>
            <a:ext cx="1464906" cy="369332"/>
          </a:xfrm>
          <a:prstGeom prst="rect">
            <a:avLst/>
          </a:prstGeom>
          <a:solidFill>
            <a:srgbClr val="FFFF00"/>
          </a:solidFill>
        </p:spPr>
        <p:txBody>
          <a:bodyPr wrap="square" rtlCol="0">
            <a:spAutoFit/>
          </a:bodyPr>
          <a:lstStyle/>
          <a:p>
            <a:r>
              <a:rPr lang="en-US" dirty="0"/>
              <a:t>Gender = 0</a:t>
            </a:r>
          </a:p>
        </p:txBody>
      </p:sp>
      <mc:AlternateContent xmlns:mc="http://schemas.openxmlformats.org/markup-compatibility/2006" xmlns:a14="http://schemas.microsoft.com/office/drawing/2010/main">
        <mc:Choice Requires="a14">
          <p:sp>
            <p:nvSpPr>
              <p:cNvPr id="5" name="TextBox 4"/>
              <p:cNvSpPr txBox="1"/>
              <p:nvPr/>
            </p:nvSpPr>
            <p:spPr>
              <a:xfrm>
                <a:off x="1018653" y="1615974"/>
                <a:ext cx="1698171" cy="1477328"/>
              </a:xfrm>
              <a:prstGeom prst="rect">
                <a:avLst/>
              </a:prstGeom>
              <a:noFill/>
            </p:spPr>
            <p:txBody>
              <a:bodyPr wrap="square" rtlCol="0">
                <a:spAutoFit/>
              </a:bodyPr>
              <a:lstStyle/>
              <a:p>
                <a:r>
                  <a:rPr lang="en-US" i="1" dirty="0"/>
                  <a:t>Note that this assumes both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oMath>
                </a14:m>
                <a:r>
                  <a:rPr lang="en-US" i="1" dirty="0"/>
                  <a:t> (or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a14:m>
                <a:r>
                  <a:rPr lang="en-US" i="1"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oMath>
                </a14:m>
                <a:r>
                  <a:rPr lang="en-US" i="1"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1</m:t>
                        </m:r>
                      </m:sub>
                    </m:sSub>
                  </m:oMath>
                </a14:m>
                <a:r>
                  <a:rPr lang="en-US" i="1" dirty="0"/>
                  <a:t>)  are positive</a:t>
                </a:r>
              </a:p>
            </p:txBody>
          </p:sp>
        </mc:Choice>
        <mc:Fallback xmlns="">
          <p:sp>
            <p:nvSpPr>
              <p:cNvPr id="5" name="TextBox 4"/>
              <p:cNvSpPr txBox="1">
                <a:spLocks noRot="1" noChangeAspect="1" noMove="1" noResize="1" noEditPoints="1" noAdjustHandles="1" noChangeArrowheads="1" noChangeShapeType="1" noTextEdit="1"/>
              </p:cNvSpPr>
              <p:nvPr/>
            </p:nvSpPr>
            <p:spPr>
              <a:xfrm>
                <a:off x="1018653" y="1615974"/>
                <a:ext cx="1698171" cy="1477328"/>
              </a:xfrm>
              <a:prstGeom prst="rect">
                <a:avLst/>
              </a:prstGeom>
              <a:blipFill>
                <a:blip r:embed="rId6"/>
                <a:stretch>
                  <a:fillRect l="-2867" t="-2066" b="-5785"/>
                </a:stretch>
              </a:blipFill>
            </p:spPr>
            <p:txBody>
              <a:bodyPr/>
              <a:lstStyle/>
              <a:p>
                <a:r>
                  <a:rPr lang="en-US">
                    <a:noFill/>
                  </a:rPr>
                  <a:t> </a:t>
                </a:r>
              </a:p>
            </p:txBody>
          </p:sp>
        </mc:Fallback>
      </mc:AlternateContent>
      <p:sp>
        <p:nvSpPr>
          <p:cNvPr id="9" name="TextBox 8"/>
          <p:cNvSpPr txBox="1"/>
          <p:nvPr/>
        </p:nvSpPr>
        <p:spPr>
          <a:xfrm>
            <a:off x="6376758" y="3258344"/>
            <a:ext cx="2582604" cy="1015663"/>
          </a:xfrm>
          <a:prstGeom prst="rect">
            <a:avLst/>
          </a:prstGeom>
          <a:noFill/>
        </p:spPr>
        <p:txBody>
          <a:bodyPr wrap="square" rtlCol="0">
            <a:spAutoFit/>
          </a:bodyPr>
          <a:lstStyle/>
          <a:p>
            <a:r>
              <a:rPr lang="en-US" sz="1000" dirty="0"/>
              <a:t>Image description: A simple x-y chart showing Education on the x-axis and Salary on the y-axis. Two parallel lines with positive slope start from two different intercepts, where the male line (Gender = 1) starts at a higher x-intercept point.</a:t>
            </a:r>
          </a:p>
        </p:txBody>
      </p:sp>
    </p:spTree>
    <p:extLst>
      <p:ext uri="{BB962C8B-B14F-4D97-AF65-F5344CB8AC3E}">
        <p14:creationId xmlns:p14="http://schemas.microsoft.com/office/powerpoint/2010/main" val="14412245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3" end="1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5462" y="4702"/>
            <a:ext cx="8229600" cy="1143000"/>
          </a:xfrm>
        </p:spPr>
        <p:txBody>
          <a:bodyPr/>
          <a:lstStyle/>
          <a:p>
            <a:r>
              <a:rPr lang="en-US" dirty="0"/>
              <a:t>What is Statistical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50989" y="2314031"/>
                <a:ext cx="5270930" cy="983660"/>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3600" b="1" i="1">
                          <a:latin typeface="Cambria Math" charset="0"/>
                        </a:rPr>
                        <m:t>𝒀</m:t>
                      </m:r>
                      <m:r>
                        <a:rPr lang="en-US" sz="3600" b="1" i="1">
                          <a:latin typeface="Cambria Math" charset="0"/>
                        </a:rPr>
                        <m:t>=</m:t>
                      </m:r>
                      <m:r>
                        <a:rPr lang="en-US" sz="3600" b="1" i="1">
                          <a:latin typeface="Cambria Math" charset="0"/>
                        </a:rPr>
                        <m:t>𝒇</m:t>
                      </m:r>
                      <m:d>
                        <m:dPr>
                          <m:ctrlPr>
                            <a:rPr lang="en-US" sz="3600" b="1" i="1">
                              <a:latin typeface="Cambria Math" panose="02040503050406030204" pitchFamily="18" charset="0"/>
                            </a:rPr>
                          </m:ctrlPr>
                        </m:dPr>
                        <m:e>
                          <m:r>
                            <a:rPr lang="en-US" sz="3600" b="1" i="1">
                              <a:latin typeface="Cambria Math" charset="0"/>
                            </a:rPr>
                            <m:t>𝑿</m:t>
                          </m:r>
                        </m:e>
                      </m:d>
                      <m:r>
                        <a:rPr lang="en-US" sz="3600" b="1" i="1">
                          <a:latin typeface="Cambria Math" charset="0"/>
                        </a:rPr>
                        <m:t>+</m:t>
                      </m:r>
                      <m:r>
                        <a:rPr lang="en-US" sz="3600" b="1" i="1">
                          <a:latin typeface="Cambria Math" charset="0"/>
                          <a:ea typeface="Cambria Math" charset="0"/>
                          <a:cs typeface="Cambria Math" charset="0"/>
                        </a:rPr>
                        <m:t>𝝐</m:t>
                      </m:r>
                    </m:oMath>
                  </m:oMathPara>
                </a14:m>
                <a:endParaRPr lang="en-US" sz="36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50989" y="2314031"/>
                <a:ext cx="5270930" cy="983660"/>
              </a:xfr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Line Callout 1 3"/>
              <p:cNvSpPr/>
              <p:nvPr/>
            </p:nvSpPr>
            <p:spPr>
              <a:xfrm>
                <a:off x="332953" y="1590804"/>
                <a:ext cx="1850051" cy="1632241"/>
              </a:xfrm>
              <a:prstGeom prst="borderCallout1">
                <a:avLst>
                  <a:gd name="adj1" fmla="val 50266"/>
                  <a:gd name="adj2" fmla="val 101019"/>
                  <a:gd name="adj3" fmla="val 62508"/>
                  <a:gd name="adj4" fmla="val 1498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smtClean="0">
                        <a:latin typeface="Cambria Math" panose="02040503050406030204" pitchFamily="18" charset="0"/>
                      </a:rPr>
                      <m:t>𝑌</m:t>
                    </m:r>
                  </m:oMath>
                </a14:m>
                <a:r>
                  <a:rPr lang="en-US" sz="1600" dirty="0"/>
                  <a:t> is the:</a:t>
                </a:r>
              </a:p>
              <a:p>
                <a:pPr algn="ctr"/>
                <a:r>
                  <a:rPr lang="en-US" sz="1600" dirty="0"/>
                  <a:t>Target Variable</a:t>
                </a:r>
              </a:p>
              <a:p>
                <a:pPr algn="ctr"/>
                <a:r>
                  <a:rPr lang="en-US" sz="1600" dirty="0"/>
                  <a:t>Response</a:t>
                </a:r>
              </a:p>
              <a:p>
                <a:pPr algn="ctr"/>
                <a:r>
                  <a:rPr lang="en-US" sz="1600" dirty="0"/>
                  <a:t>Outcome</a:t>
                </a:r>
              </a:p>
              <a:p>
                <a:pPr algn="ctr"/>
                <a:r>
                  <a:rPr lang="en-US" sz="1600" dirty="0"/>
                  <a:t>Dependent Variable</a:t>
                </a:r>
              </a:p>
            </p:txBody>
          </p:sp>
        </mc:Choice>
        <mc:Fallback xmlns="">
          <p:sp>
            <p:nvSpPr>
              <p:cNvPr id="4" name="Line Callout 1 3"/>
              <p:cNvSpPr>
                <a:spLocks noRot="1" noChangeAspect="1" noMove="1" noResize="1" noEditPoints="1" noAdjustHandles="1" noChangeArrowheads="1" noChangeShapeType="1" noTextEdit="1"/>
              </p:cNvSpPr>
              <p:nvPr/>
            </p:nvSpPr>
            <p:spPr>
              <a:xfrm>
                <a:off x="332953" y="1590804"/>
                <a:ext cx="1850051" cy="1632241"/>
              </a:xfrm>
              <a:prstGeom prst="borderCallout1">
                <a:avLst>
                  <a:gd name="adj1" fmla="val 50266"/>
                  <a:gd name="adj2" fmla="val 101019"/>
                  <a:gd name="adj3" fmla="val 62508"/>
                  <a:gd name="adj4" fmla="val 149860"/>
                </a:avLst>
              </a:prstGeom>
              <a:blipFill>
                <a:blip r:embed="rId6"/>
                <a:stretch>
                  <a:fillRect l="-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Line Callout 1 4"/>
              <p:cNvSpPr/>
              <p:nvPr/>
            </p:nvSpPr>
            <p:spPr>
              <a:xfrm>
                <a:off x="1613454" y="3863941"/>
                <a:ext cx="2706262" cy="1184589"/>
              </a:xfrm>
              <a:prstGeom prst="borderCallout1">
                <a:avLst>
                  <a:gd name="adj1" fmla="val -7861"/>
                  <a:gd name="adj2" fmla="val 51349"/>
                  <a:gd name="adj3" fmla="val -78781"/>
                  <a:gd name="adj4" fmla="val 91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 </m:t>
                    </m:r>
                  </m:oMath>
                </a14:m>
                <a:r>
                  <a:rPr lang="en-US" sz="1600" dirty="0"/>
                  <a:t>is the “predictive model” that we’re trying to learn: a function of the X variables</a:t>
                </a:r>
              </a:p>
            </p:txBody>
          </p:sp>
        </mc:Choice>
        <mc:Fallback xmlns="">
          <p:sp>
            <p:nvSpPr>
              <p:cNvPr id="5" name="Line Callout 1 4"/>
              <p:cNvSpPr>
                <a:spLocks noRot="1" noChangeAspect="1" noMove="1" noResize="1" noEditPoints="1" noAdjustHandles="1" noChangeArrowheads="1" noChangeShapeType="1" noTextEdit="1"/>
              </p:cNvSpPr>
              <p:nvPr/>
            </p:nvSpPr>
            <p:spPr>
              <a:xfrm>
                <a:off x="1613454" y="3863941"/>
                <a:ext cx="2706262" cy="1184589"/>
              </a:xfrm>
              <a:prstGeom prst="borderCallout1">
                <a:avLst>
                  <a:gd name="adj1" fmla="val -7861"/>
                  <a:gd name="adj2" fmla="val 51349"/>
                  <a:gd name="adj3" fmla="val -78781"/>
                  <a:gd name="adj4" fmla="val 91409"/>
                </a:avLst>
              </a:prstGeom>
              <a:blipFill>
                <a:blip r:embed="rId7"/>
                <a:stretch>
                  <a:fillRect r="-2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Line Callout 1 5"/>
              <p:cNvSpPr/>
              <p:nvPr/>
            </p:nvSpPr>
            <p:spPr>
              <a:xfrm>
                <a:off x="5501028" y="4456235"/>
                <a:ext cx="2346042" cy="1276641"/>
              </a:xfrm>
              <a:prstGeom prst="borderCallout1">
                <a:avLst>
                  <a:gd name="adj1" fmla="val -7861"/>
                  <a:gd name="adj2" fmla="val 51349"/>
                  <a:gd name="adj3" fmla="val -125229"/>
                  <a:gd name="adj4" fmla="val -34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b="0" i="1" smtClean="0">
                        <a:latin typeface="Cambria Math" panose="02040503050406030204" pitchFamily="18" charset="0"/>
                      </a:rPr>
                      <m:t>𝑋</m:t>
                    </m:r>
                  </m:oMath>
                </a14:m>
                <a:r>
                  <a:rPr lang="en-US" sz="1600" dirty="0"/>
                  <a:t> is the:</a:t>
                </a:r>
              </a:p>
              <a:p>
                <a:pPr algn="ctr"/>
                <a:r>
                  <a:rPr lang="en-US" sz="1600" dirty="0"/>
                  <a:t>Features</a:t>
                </a:r>
              </a:p>
              <a:p>
                <a:pPr algn="ctr"/>
                <a:r>
                  <a:rPr lang="en-US" sz="1600" dirty="0"/>
                  <a:t>Predictors</a:t>
                </a:r>
              </a:p>
              <a:p>
                <a:pPr algn="ctr"/>
                <a:r>
                  <a:rPr lang="en-US" sz="1600" dirty="0"/>
                  <a:t>Attributes</a:t>
                </a:r>
              </a:p>
              <a:p>
                <a:pPr algn="ctr"/>
                <a:r>
                  <a:rPr lang="en-US" sz="1600" dirty="0"/>
                  <a:t>Independent Variables</a:t>
                </a:r>
              </a:p>
            </p:txBody>
          </p:sp>
        </mc:Choice>
        <mc:Fallback xmlns="">
          <p:sp>
            <p:nvSpPr>
              <p:cNvPr id="6" name="Line Callout 1 5"/>
              <p:cNvSpPr>
                <a:spLocks noRot="1" noChangeAspect="1" noMove="1" noResize="1" noEditPoints="1" noAdjustHandles="1" noChangeArrowheads="1" noChangeShapeType="1" noTextEdit="1"/>
              </p:cNvSpPr>
              <p:nvPr/>
            </p:nvSpPr>
            <p:spPr>
              <a:xfrm>
                <a:off x="5501028" y="4456235"/>
                <a:ext cx="2346042" cy="1276641"/>
              </a:xfrm>
              <a:prstGeom prst="borderCallout1">
                <a:avLst>
                  <a:gd name="adj1" fmla="val -7861"/>
                  <a:gd name="adj2" fmla="val 51349"/>
                  <a:gd name="adj3" fmla="val -125229"/>
                  <a:gd name="adj4" fmla="val -34857"/>
                </a:avLst>
              </a:prstGeom>
              <a:blipFill>
                <a:blip r:embed="rId8"/>
                <a:stretch>
                  <a:fillRect b="-2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Line Callout 1 6"/>
              <p:cNvSpPr/>
              <p:nvPr/>
            </p:nvSpPr>
            <p:spPr>
              <a:xfrm>
                <a:off x="7329616" y="1711382"/>
                <a:ext cx="1515446" cy="811868"/>
              </a:xfrm>
              <a:prstGeom prst="borderCallout1">
                <a:avLst>
                  <a:gd name="adj1" fmla="val 50552"/>
                  <a:gd name="adj2" fmla="val -5631"/>
                  <a:gd name="adj3" fmla="val 104830"/>
                  <a:gd name="adj4" fmla="val -93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sz="1600" b="0" i="0">
                        <a:latin typeface="Cambria Math" charset="0"/>
                        <a:ea typeface="Cambria Math" charset="0"/>
                        <a:cs typeface="Cambria Math" charset="0"/>
                      </a:rPr>
                      <m:t>ϵ</m:t>
                    </m:r>
                  </m:oMath>
                </a14:m>
                <a:r>
                  <a:rPr lang="en-US" sz="1600" dirty="0"/>
                  <a:t> is an</a:t>
                </a:r>
              </a:p>
              <a:p>
                <a:pPr algn="ctr"/>
                <a:r>
                  <a:rPr lang="en-US" sz="1600" dirty="0"/>
                  <a:t>error term</a:t>
                </a:r>
              </a:p>
            </p:txBody>
          </p:sp>
        </mc:Choice>
        <mc:Fallback xmlns="">
          <p:sp>
            <p:nvSpPr>
              <p:cNvPr id="7" name="Line Callout 1 6"/>
              <p:cNvSpPr>
                <a:spLocks noRot="1" noChangeAspect="1" noMove="1" noResize="1" noEditPoints="1" noAdjustHandles="1" noChangeArrowheads="1" noChangeShapeType="1" noTextEdit="1"/>
              </p:cNvSpPr>
              <p:nvPr/>
            </p:nvSpPr>
            <p:spPr>
              <a:xfrm>
                <a:off x="7329616" y="1711382"/>
                <a:ext cx="1515446" cy="811868"/>
              </a:xfrm>
              <a:prstGeom prst="borderCallout1">
                <a:avLst>
                  <a:gd name="adj1" fmla="val 50552"/>
                  <a:gd name="adj2" fmla="val -5631"/>
                  <a:gd name="adj3" fmla="val 104830"/>
                  <a:gd name="adj4" fmla="val -93789"/>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58288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746" y="0"/>
            <a:ext cx="8229600" cy="1143000"/>
          </a:xfrm>
        </p:spPr>
        <p:txBody>
          <a:bodyPr/>
          <a:lstStyle/>
          <a:p>
            <a:r>
              <a:rPr lang="en-US" dirty="0"/>
              <a:t>Categorical Variables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518746" y="1020635"/>
                <a:ext cx="8229600" cy="5108331"/>
              </a:xfrm>
            </p:spPr>
            <p:txBody>
              <a:bodyPr>
                <a:normAutofit fontScale="92500" lnSpcReduction="10000"/>
              </a:bodyPr>
              <a:lstStyle/>
              <a:p>
                <a:r>
                  <a:rPr lang="en-US" dirty="0"/>
                  <a:t>How do we say this in words?</a:t>
                </a:r>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 </m:t>
                    </m:r>
                  </m:oMath>
                </a14:m>
                <a:r>
                  <a:rPr lang="en-US" dirty="0"/>
                  <a:t>is positive:</a:t>
                </a:r>
              </a:p>
              <a:p>
                <a:pPr lvl="1">
                  <a:buFont typeface="Arial" panose="020B0604020202020204" pitchFamily="34" charset="0"/>
                  <a:buChar char="•"/>
                </a:pPr>
                <a:r>
                  <a:rPr lang="en-US" dirty="0"/>
                  <a:t>“The predicted salary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r>
                  <a:rPr lang="en-US" dirty="0"/>
                  <a:t> dollars higher for males than not males, keeping Education fixed.”</a:t>
                </a:r>
              </a:p>
              <a:p>
                <a:pPr marL="342900" lvl="1" indent="-342900">
                  <a:buFont typeface="Arial"/>
                  <a:buChar char="•"/>
                </a:pPr>
                <a:r>
                  <a:rPr lang="en-US" sz="3200" dirty="0"/>
                  <a:t>If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𝑏</m:t>
                        </m:r>
                      </m:e>
                      <m:sub>
                        <m:r>
                          <a:rPr lang="en-US" sz="3200" i="1">
                            <a:latin typeface="Cambria Math" panose="02040503050406030204" pitchFamily="18" charset="0"/>
                          </a:rPr>
                          <m:t>2</m:t>
                        </m:r>
                      </m:sub>
                    </m:sSub>
                  </m:oMath>
                </a14:m>
                <a:r>
                  <a:rPr lang="en-US" sz="3200" dirty="0"/>
                  <a:t> is negative:</a:t>
                </a:r>
              </a:p>
              <a:p>
                <a:pPr marL="742950" lvl="2" indent="-342900"/>
                <a:r>
                  <a:rPr lang="en-US" sz="2800" dirty="0"/>
                  <a:t>“The predicted salary is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oMath>
                </a14:m>
                <a:r>
                  <a:rPr lang="en-US" sz="2800" dirty="0"/>
                  <a:t> dollars lower for males than not males, keeping Education fixed.”</a:t>
                </a:r>
              </a:p>
              <a:p>
                <a:pPr marL="342900" lvl="1" indent="-342900">
                  <a:buFont typeface="Arial"/>
                  <a:buChar char="•"/>
                </a:pPr>
                <a:r>
                  <a:rPr lang="en-US" sz="3200" dirty="0"/>
                  <a:t>For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𝑏</m:t>
                        </m:r>
                      </m:e>
                      <m:sub>
                        <m:r>
                          <a:rPr lang="en-US" sz="3200" b="0" i="1" smtClean="0">
                            <a:latin typeface="Cambria Math" panose="02040503050406030204" pitchFamily="18" charset="0"/>
                          </a:rPr>
                          <m:t>1</m:t>
                        </m:r>
                      </m:sub>
                    </m:sSub>
                  </m:oMath>
                </a14:m>
                <a:r>
                  <a:rPr lang="en-US" sz="3200" dirty="0"/>
                  <a:t>:</a:t>
                </a:r>
              </a:p>
              <a:p>
                <a:pPr marL="742950" lvl="2" indent="-342900"/>
                <a:r>
                  <a:rPr lang="en-US" sz="2800" dirty="0"/>
                  <a:t>“For each one-unit increase in Education, we expect salary to increase by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1</m:t>
                        </m:r>
                      </m:sub>
                    </m:sSub>
                  </m:oMath>
                </a14:m>
                <a:r>
                  <a:rPr lang="en-US" sz="2800" dirty="0"/>
                  <a:t> dollars.”</a:t>
                </a:r>
              </a:p>
              <a:p>
                <a:pPr marL="1200150" lvl="3" indent="-342900"/>
                <a:r>
                  <a:rPr lang="en-US" sz="2400" dirty="0"/>
                  <a:t>No need to say “keeping Gender fixed!” Why?</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518746" y="1020635"/>
                <a:ext cx="8229600" cy="5108331"/>
              </a:xfrm>
              <a:blipFill>
                <a:blip r:embed="rId5"/>
                <a:stretch>
                  <a:fillRect l="-1481" t="-2387"/>
                </a:stretch>
              </a:blipFill>
            </p:spPr>
            <p:txBody>
              <a:bodyPr/>
              <a:lstStyle/>
              <a:p>
                <a:r>
                  <a:rPr lang="en-US">
                    <a:noFill/>
                  </a:rPr>
                  <a:t> </a:t>
                </a:r>
              </a:p>
            </p:txBody>
          </p:sp>
        </mc:Fallback>
      </mc:AlternateContent>
    </p:spTree>
    <p:extLst>
      <p:ext uri="{BB962C8B-B14F-4D97-AF65-F5344CB8AC3E}">
        <p14:creationId xmlns:p14="http://schemas.microsoft.com/office/powerpoint/2010/main" val="2425141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838" y="0"/>
            <a:ext cx="8229600" cy="1143000"/>
          </a:xfrm>
        </p:spPr>
        <p:txBody>
          <a:bodyPr/>
          <a:lstStyle/>
          <a:p>
            <a:r>
              <a:rPr lang="en-US" dirty="0"/>
              <a:t>Interaction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1838" y="1310781"/>
                <a:ext cx="8229600" cy="4879731"/>
              </a:xfrm>
            </p:spPr>
            <p:txBody>
              <a:bodyPr>
                <a:normAutofit fontScale="85000" lnSpcReduction="10000"/>
              </a:bodyPr>
              <a:lstStyle/>
              <a:p>
                <a:r>
                  <a:rPr lang="en-US" dirty="0"/>
                  <a:t>Recall our Salary equation previously: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𝑆𝑎𝑙𝑎𝑟𝑦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𝐺𝑒𝑛𝑑𝑒𝑟</m:t>
                      </m:r>
                    </m:oMath>
                  </m:oMathPara>
                </a14:m>
                <a:endParaRPr lang="en-US" dirty="0"/>
              </a:p>
              <a:p>
                <a:pPr marL="0" indent="0">
                  <a:buNone/>
                </a:pPr>
                <a:endParaRPr lang="en-US" dirty="0"/>
              </a:p>
              <a:p>
                <a:pPr marL="0" indent="0">
                  <a:buNone/>
                </a:pPr>
                <a:r>
                  <a:rPr lang="en-US" dirty="0"/>
                  <a:t>where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𝐺𝑒𝑛𝑑𝑒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
                              <m:r>
                                <a:rPr lang="en-US">
                                  <a:latin typeface="Cambria Math" panose="02040503050406030204" pitchFamily="18" charset="0"/>
                                </a:rPr>
                                <m:t>&amp;0,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qArr>
                        </m:e>
                      </m:d>
                    </m:oMath>
                  </m:oMathPara>
                </a14:m>
                <a:endParaRPr lang="en-US" dirty="0"/>
              </a:p>
              <a:p>
                <a:pPr marL="0" indent="0">
                  <a:buNone/>
                </a:pPr>
                <a:endParaRPr lang="en-US" dirty="0"/>
              </a:p>
              <a:p>
                <a:r>
                  <a:rPr lang="en-US" dirty="0"/>
                  <a:t>We said the effect of education didn’t change for male vs. not male (it was always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oMath>
                </a14:m>
                <a:r>
                  <a:rPr lang="en-US" dirty="0"/>
                  <a:t>). Is this realistic?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1838" y="1310781"/>
                <a:ext cx="8229600" cy="4879731"/>
              </a:xfrm>
              <a:blipFill>
                <a:blip r:embed="rId4"/>
                <a:stretch>
                  <a:fillRect l="-1407" t="-1998" r="-370"/>
                </a:stretch>
              </a:blipFill>
            </p:spPr>
            <p:txBody>
              <a:bodyPr/>
              <a:lstStyle/>
              <a:p>
                <a:r>
                  <a:rPr lang="en-US">
                    <a:noFill/>
                  </a:rPr>
                  <a:t> </a:t>
                </a:r>
              </a:p>
            </p:txBody>
          </p:sp>
        </mc:Fallback>
      </mc:AlternateContent>
    </p:spTree>
    <p:extLst>
      <p:ext uri="{BB962C8B-B14F-4D97-AF65-F5344CB8AC3E}">
        <p14:creationId xmlns:p14="http://schemas.microsoft.com/office/powerpoint/2010/main" val="4671234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88"/>
            <a:ext cx="8229600" cy="1143000"/>
          </a:xfrm>
        </p:spPr>
        <p:txBody>
          <a:bodyPr/>
          <a:lstStyle/>
          <a:p>
            <a:r>
              <a:rPr lang="en-US" dirty="0"/>
              <a:t>Interaction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717" y="1353288"/>
                <a:ext cx="9126414" cy="4563207"/>
              </a:xfrm>
            </p:spPr>
            <p:txBody>
              <a:bodyPr>
                <a:normAutofit fontScale="70000" lnSpcReduction="20000"/>
              </a:bodyPr>
              <a:lstStyle/>
              <a:p>
                <a:r>
                  <a:rPr lang="en-US" dirty="0"/>
                  <a:t>We can check if effects change using </a:t>
                </a:r>
                <a:r>
                  <a:rPr lang="en-US" i="1" dirty="0"/>
                  <a:t>interactions</a:t>
                </a:r>
                <a:endParaRPr lang="en-US" dirty="0"/>
              </a:p>
              <a:p>
                <a:r>
                  <a:rPr lang="en-US" dirty="0"/>
                  <a:t>An interaction is tested by multiplying other variables:</a:t>
                </a:r>
                <a:endParaRPr lang="en-US" i="1"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𝑆𝑎𝑙𝑎𝑟𝑦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𝐺𝑒𝑛𝑑𝑒𝑟</m:t>
                      </m:r>
                      <m:r>
                        <a:rPr lang="en-US" b="0" i="1" smtClean="0">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𝑏</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𝐺𝑒𝑛𝑑𝑒𝑟</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𝐸𝑑𝑢𝑐𝑎𝑡𝑖𝑜𝑛</m:t>
                      </m:r>
                      <m:r>
                        <a:rPr lang="en-US" b="0" i="1" smtClean="0">
                          <a:solidFill>
                            <a:srgbClr val="0070C0"/>
                          </a:solidFill>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𝐺𝑒𝑛𝑑𝑒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
                              <m:r>
                                <a:rPr lang="en-US">
                                  <a:latin typeface="Cambria Math" panose="02040503050406030204" pitchFamily="18" charset="0"/>
                                </a:rPr>
                                <m:t>&amp;0,  </m:t>
                              </m:r>
                              <m:r>
                                <m:rPr>
                                  <m:sty m:val="p"/>
                                </m:rPr>
                                <a:rPr lang="en-US" b="0" i="0" smtClean="0">
                                  <a:latin typeface="Cambria Math" panose="02040503050406030204" pitchFamily="18" charset="0"/>
                                </a:rPr>
                                <m:t>person</m:t>
                              </m:r>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male</m:t>
                              </m:r>
                            </m:e>
                          </m:eqArr>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2900" b="0" i="1" smtClean="0">
                              <a:solidFill>
                                <a:srgbClr val="0070C0"/>
                              </a:solidFill>
                              <a:latin typeface="Cambria Math" panose="02040503050406030204" pitchFamily="18" charset="0"/>
                            </a:rPr>
                          </m:ctrlPr>
                        </m:sSubPr>
                        <m:e>
                          <m:d>
                            <m:dPr>
                              <m:ctrlPr>
                                <a:rPr lang="en-US" sz="2900" b="0" i="1" smtClean="0">
                                  <a:solidFill>
                                    <a:srgbClr val="0070C0"/>
                                  </a:solidFill>
                                  <a:latin typeface="Cambria Math" panose="02040503050406030204" pitchFamily="18" charset="0"/>
                                </a:rPr>
                              </m:ctrlPr>
                            </m:dPr>
                            <m:e>
                              <m:r>
                                <a:rPr lang="en-US" sz="2900" i="1" smtClean="0">
                                  <a:solidFill>
                                    <a:srgbClr val="0070C0"/>
                                  </a:solidFill>
                                  <a:latin typeface="Cambria Math" panose="02040503050406030204" pitchFamily="18" charset="0"/>
                                </a:rPr>
                                <m:t>𝐺𝑒𝑛𝑑𝑒𝑟</m:t>
                              </m:r>
                              <m:r>
                                <a:rPr lang="en-US" sz="2900" b="0" i="1" smtClean="0">
                                  <a:solidFill>
                                    <a:srgbClr val="0070C0"/>
                                  </a:solidFill>
                                  <a:latin typeface="Cambria Math" panose="02040503050406030204" pitchFamily="18" charset="0"/>
                                </a:rPr>
                                <m:t>∗</m:t>
                              </m:r>
                              <m:r>
                                <a:rPr lang="en-US" sz="2900" b="0" i="1" smtClean="0">
                                  <a:solidFill>
                                    <a:srgbClr val="0070C0"/>
                                  </a:solidFill>
                                  <a:latin typeface="Cambria Math" panose="02040503050406030204" pitchFamily="18" charset="0"/>
                                </a:rPr>
                                <m:t>𝐸𝑑𝑢𝑐𝑎𝑡𝑖𝑜𝑛</m:t>
                              </m:r>
                            </m:e>
                          </m:d>
                        </m:e>
                        <m:sub>
                          <m:r>
                            <a:rPr lang="en-US" sz="2900" b="0" i="1" smtClean="0">
                              <a:solidFill>
                                <a:srgbClr val="0070C0"/>
                              </a:solidFill>
                              <a:latin typeface="Cambria Math" panose="02040503050406030204" pitchFamily="18" charset="0"/>
                            </a:rPr>
                            <m:t>𝑖</m:t>
                          </m:r>
                        </m:sub>
                      </m:sSub>
                      <m:r>
                        <a:rPr lang="en-US" sz="2900" i="1">
                          <a:solidFill>
                            <a:srgbClr val="0070C0"/>
                          </a:solidFill>
                          <a:latin typeface="Cambria Math" panose="02040503050406030204" pitchFamily="18" charset="0"/>
                        </a:rPr>
                        <m:t>=</m:t>
                      </m:r>
                      <m:d>
                        <m:dPr>
                          <m:begChr m:val="{"/>
                          <m:endChr m:val=""/>
                          <m:ctrlPr>
                            <a:rPr lang="en-US" sz="2900" i="1">
                              <a:solidFill>
                                <a:srgbClr val="0070C0"/>
                              </a:solidFill>
                              <a:latin typeface="Cambria Math" panose="02040503050406030204" pitchFamily="18" charset="0"/>
                            </a:rPr>
                          </m:ctrlPr>
                        </m:dPr>
                        <m:e>
                          <m:eqArr>
                            <m:eqArrPr>
                              <m:ctrlPr>
                                <a:rPr lang="en-US" sz="2900" i="1">
                                  <a:solidFill>
                                    <a:srgbClr val="0070C0"/>
                                  </a:solidFill>
                                  <a:latin typeface="Cambria Math" panose="02040503050406030204" pitchFamily="18" charset="0"/>
                                </a:rPr>
                              </m:ctrlPr>
                            </m:eqArrPr>
                            <m:e>
                              <m:r>
                                <a:rPr lang="en-US" sz="2900">
                                  <a:solidFill>
                                    <a:srgbClr val="0070C0"/>
                                  </a:solidFill>
                                  <a:latin typeface="Cambria Math" panose="02040503050406030204" pitchFamily="18" charset="0"/>
                                </a:rPr>
                                <m:t>1</m:t>
                              </m:r>
                              <m:r>
                                <a:rPr lang="en-US" sz="2900" b="0" i="0" smtClean="0">
                                  <a:solidFill>
                                    <a:srgbClr val="0070C0"/>
                                  </a:solidFill>
                                  <a:latin typeface="Cambria Math" panose="02040503050406030204" pitchFamily="18" charset="0"/>
                                </a:rPr>
                                <m:t>∗</m:t>
                              </m:r>
                              <m:r>
                                <m:rPr>
                                  <m:sty m:val="p"/>
                                </m:rPr>
                                <a:rPr lang="en-US" sz="2900" b="0" i="0" smtClean="0">
                                  <a:solidFill>
                                    <a:srgbClr val="0070C0"/>
                                  </a:solidFill>
                                  <a:latin typeface="Cambria Math" panose="02040503050406030204" pitchFamily="18" charset="0"/>
                                </a:rPr>
                                <m:t>Education</m:t>
                              </m:r>
                              <m:r>
                                <a:rPr lang="en-US" sz="2900" b="0" i="0" smtClean="0">
                                  <a:solidFill>
                                    <a:srgbClr val="0070C0"/>
                                  </a:solidFill>
                                  <a:latin typeface="Cambria Math" panose="02040503050406030204" pitchFamily="18" charset="0"/>
                                </a:rPr>
                                <m:t>=</m:t>
                              </m:r>
                              <m:r>
                                <a:rPr lang="en-US" sz="2900" b="1" i="0" smtClean="0">
                                  <a:solidFill>
                                    <a:srgbClr val="0070C0"/>
                                  </a:solidFill>
                                  <a:latin typeface="Cambria Math" panose="02040503050406030204" pitchFamily="18" charset="0"/>
                                </a:rPr>
                                <m:t>𝐄𝐝𝐮𝐜𝐚𝐭𝐢𝐨𝐧</m:t>
                              </m:r>
                              <m:r>
                                <a:rPr lang="en-US" sz="2900">
                                  <a:solidFill>
                                    <a:srgbClr val="0070C0"/>
                                  </a:solidFill>
                                  <a:latin typeface="Cambria Math" panose="02040503050406030204" pitchFamily="18" charset="0"/>
                                </a:rPr>
                                <m:t>, </m:t>
                              </m:r>
                              <m:r>
                                <a:rPr lang="en-US" sz="2900" smtClean="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person</m:t>
                              </m:r>
                              <m:r>
                                <a:rPr lang="en-US" sz="2900">
                                  <a:solidFill>
                                    <a:srgbClr val="0070C0"/>
                                  </a:solidFill>
                                  <a:latin typeface="Cambria Math" panose="02040503050406030204" pitchFamily="18" charset="0"/>
                                </a:rPr>
                                <m:t> </m:t>
                              </m:r>
                              <m:r>
                                <a:rPr lang="en-US" sz="2900" i="1">
                                  <a:solidFill>
                                    <a:srgbClr val="0070C0"/>
                                  </a:solidFill>
                                  <a:latin typeface="Cambria Math" panose="02040503050406030204" pitchFamily="18" charset="0"/>
                                </a:rPr>
                                <m:t>𝑖</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is</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male</m:t>
                              </m:r>
                            </m:e>
                            <m:e>
                              <m:r>
                                <a:rPr lang="en-US" sz="2900">
                                  <a:solidFill>
                                    <a:srgbClr val="0070C0"/>
                                  </a:solidFill>
                                  <a:latin typeface="Cambria Math" panose="02040503050406030204" pitchFamily="18" charset="0"/>
                                </a:rPr>
                                <m:t>&amp;0</m:t>
                              </m:r>
                              <m:r>
                                <a:rPr lang="en-US" sz="2900" b="0" i="0" smtClean="0">
                                  <a:solidFill>
                                    <a:srgbClr val="0070C0"/>
                                  </a:solidFill>
                                  <a:latin typeface="Cambria Math" panose="02040503050406030204" pitchFamily="18" charset="0"/>
                                </a:rPr>
                                <m:t>∗</m:t>
                              </m:r>
                              <m:r>
                                <m:rPr>
                                  <m:sty m:val="p"/>
                                </m:rPr>
                                <a:rPr lang="en-US" sz="2900" b="0" i="0" smtClean="0">
                                  <a:solidFill>
                                    <a:srgbClr val="0070C0"/>
                                  </a:solidFill>
                                  <a:latin typeface="Cambria Math" panose="02040503050406030204" pitchFamily="18" charset="0"/>
                                </a:rPr>
                                <m:t>Education</m:t>
                              </m:r>
                              <m:r>
                                <a:rPr lang="en-US" sz="2900" b="0" i="0" smtClean="0">
                                  <a:solidFill>
                                    <a:srgbClr val="0070C0"/>
                                  </a:solidFill>
                                  <a:latin typeface="Cambria Math" panose="02040503050406030204" pitchFamily="18" charset="0"/>
                                </a:rPr>
                                <m:t>=</m:t>
                              </m:r>
                              <m:r>
                                <a:rPr lang="en-US" sz="2900" b="1" i="0" smtClean="0">
                                  <a:solidFill>
                                    <a:srgbClr val="0070C0"/>
                                  </a:solidFill>
                                  <a:latin typeface="Cambria Math" panose="02040503050406030204" pitchFamily="18" charset="0"/>
                                </a:rPr>
                                <m:t>𝟎</m:t>
                              </m:r>
                              <m:r>
                                <a:rPr lang="en-US" sz="2900">
                                  <a:solidFill>
                                    <a:srgbClr val="0070C0"/>
                                  </a:solidFill>
                                  <a:latin typeface="Cambria Math" panose="02040503050406030204" pitchFamily="18" charset="0"/>
                                </a:rPr>
                                <m:t>,</m:t>
                              </m:r>
                              <m:r>
                                <a:rPr lang="en-US" sz="2900" b="0" i="0" smtClean="0">
                                  <a:solidFill>
                                    <a:srgbClr val="0070C0"/>
                                  </a:solidFill>
                                  <a:latin typeface="Cambria Math" panose="02040503050406030204" pitchFamily="18" charset="0"/>
                                </a:rPr>
                                <m:t>          </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person</m:t>
                              </m:r>
                              <m:r>
                                <a:rPr lang="en-US" sz="2900">
                                  <a:solidFill>
                                    <a:srgbClr val="0070C0"/>
                                  </a:solidFill>
                                  <a:latin typeface="Cambria Math" panose="02040503050406030204" pitchFamily="18" charset="0"/>
                                </a:rPr>
                                <m:t> </m:t>
                              </m:r>
                              <m:r>
                                <a:rPr lang="en-US" sz="2900" i="1">
                                  <a:solidFill>
                                    <a:srgbClr val="0070C0"/>
                                  </a:solidFill>
                                  <a:latin typeface="Cambria Math" panose="02040503050406030204" pitchFamily="18" charset="0"/>
                                </a:rPr>
                                <m:t>𝑖</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is</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not</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male</m:t>
                              </m:r>
                            </m:e>
                          </m:eqArr>
                        </m:e>
                      </m:d>
                    </m:oMath>
                  </m:oMathPara>
                </a14:m>
                <a:endParaRPr lang="en-US" sz="2900" dirty="0">
                  <a:solidFill>
                    <a:srgbClr val="0070C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717" y="1353288"/>
                <a:ext cx="9126414" cy="4563207"/>
              </a:xfrm>
              <a:blipFill>
                <a:blip r:embed="rId4"/>
                <a:stretch>
                  <a:fillRect l="-868" t="-2270"/>
                </a:stretch>
              </a:blipFill>
            </p:spPr>
            <p:txBody>
              <a:bodyPr/>
              <a:lstStyle/>
              <a:p>
                <a:r>
                  <a:rPr lang="en-US">
                    <a:noFill/>
                  </a:rPr>
                  <a:t> </a:t>
                </a:r>
              </a:p>
            </p:txBody>
          </p:sp>
        </mc:Fallback>
      </mc:AlternateContent>
    </p:spTree>
    <p:extLst>
      <p:ext uri="{BB962C8B-B14F-4D97-AF65-F5344CB8AC3E}">
        <p14:creationId xmlns:p14="http://schemas.microsoft.com/office/powerpoint/2010/main" val="11467448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990"/>
            <a:ext cx="8229600" cy="1143000"/>
          </a:xfrm>
        </p:spPr>
        <p:txBody>
          <a:bodyPr/>
          <a:lstStyle/>
          <a:p>
            <a:r>
              <a:rPr lang="en-US" dirty="0"/>
              <a:t>Interaction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717" y="1161990"/>
                <a:ext cx="9126414" cy="4563207"/>
              </a:xfr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𝑆𝑎𝑙𝑎𝑟𝑦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𝐺𝑒𝑛𝑑𝑒𝑟</m:t>
                      </m:r>
                      <m:r>
                        <a:rPr lang="en-US" b="0" i="1" smtClean="0">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𝑏</m:t>
                          </m:r>
                        </m:e>
                        <m:sub>
                          <m:r>
                            <a:rPr lang="en-US" b="0" i="1" smtClean="0">
                              <a:solidFill>
                                <a:srgbClr val="0070C0"/>
                              </a:solidFill>
                              <a:latin typeface="Cambria Math" panose="02040503050406030204" pitchFamily="18" charset="0"/>
                            </a:rPr>
                            <m:t>3</m:t>
                          </m:r>
                        </m:sub>
                      </m:sSub>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𝐺𝑒𝑛𝑑𝑒𝑟</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𝐸𝑑𝑢𝑐𝑎𝑡𝑖𝑜𝑛</m:t>
                      </m:r>
                      <m:r>
                        <a:rPr lang="en-US" b="0" i="1" smtClean="0">
                          <a:solidFill>
                            <a:srgbClr val="0070C0"/>
                          </a:solidFill>
                          <a:latin typeface="Cambria Math" panose="02040503050406030204" pitchFamily="18" charset="0"/>
                        </a:rPr>
                        <m:t>)</m:t>
                      </m:r>
                    </m:oMath>
                  </m:oMathPara>
                </a14:m>
                <a:endParaRPr lang="en-US" dirty="0"/>
              </a:p>
              <a:p>
                <a:pPr marL="0" indent="0">
                  <a:buNone/>
                </a:pPr>
                <a:r>
                  <a:rPr lang="en-US" dirty="0"/>
                  <a:t>where </a:t>
                </a:r>
              </a:p>
              <a:p>
                <a:pPr marL="0" indent="0">
                  <a:buNone/>
                </a:pPr>
                <a14:m>
                  <m:oMathPara xmlns:m="http://schemas.openxmlformats.org/officeDocument/2006/math">
                    <m:oMathParaPr>
                      <m:jc m:val="centerGroup"/>
                    </m:oMathParaPr>
                    <m:oMath xmlns:m="http://schemas.openxmlformats.org/officeDocument/2006/math">
                      <m:r>
                        <a:rPr lang="en-US" sz="2900" b="0" i="1" smtClean="0">
                          <a:latin typeface="Cambria Math" panose="02040503050406030204" pitchFamily="18" charset="0"/>
                        </a:rPr>
                        <m:t>𝐺𝑒𝑛𝑑𝑒𝑟</m:t>
                      </m:r>
                      <m:r>
                        <a:rPr lang="en-US" sz="2900" i="1">
                          <a:latin typeface="Cambria Math" panose="02040503050406030204" pitchFamily="18" charset="0"/>
                        </a:rPr>
                        <m:t>=</m:t>
                      </m:r>
                      <m:d>
                        <m:dPr>
                          <m:begChr m:val="{"/>
                          <m:endChr m:val=""/>
                          <m:ctrlPr>
                            <a:rPr lang="en-US" sz="2900" i="1">
                              <a:latin typeface="Cambria Math" panose="02040503050406030204" pitchFamily="18" charset="0"/>
                            </a:rPr>
                          </m:ctrlPr>
                        </m:dPr>
                        <m:e>
                          <m:eqArr>
                            <m:eqArrPr>
                              <m:ctrlPr>
                                <a:rPr lang="en-US" sz="2900" i="1">
                                  <a:latin typeface="Cambria Math" panose="02040503050406030204" pitchFamily="18" charset="0"/>
                                </a:rPr>
                              </m:ctrlPr>
                            </m:eqArrPr>
                            <m:e>
                              <m:r>
                                <a:rPr lang="en-US" sz="2900">
                                  <a:latin typeface="Cambria Math" panose="02040503050406030204" pitchFamily="18" charset="0"/>
                                </a:rPr>
                                <m:t>1,          </m:t>
                              </m:r>
                              <m:r>
                                <m:rPr>
                                  <m:sty m:val="p"/>
                                </m:rPr>
                                <a:rPr lang="en-US" sz="2900">
                                  <a:latin typeface="Cambria Math" panose="02040503050406030204" pitchFamily="18" charset="0"/>
                                </a:rPr>
                                <m:t>person</m:t>
                              </m:r>
                              <m:r>
                                <a:rPr lang="en-US" sz="2900" b="0" i="0" smtClean="0">
                                  <a:latin typeface="Cambria Math" panose="02040503050406030204" pitchFamily="18" charset="0"/>
                                </a:rPr>
                                <m:t> </m:t>
                              </m:r>
                              <m:r>
                                <a:rPr lang="en-US" sz="2900" b="0" i="1" smtClean="0">
                                  <a:latin typeface="Cambria Math" panose="02040503050406030204" pitchFamily="18" charset="0"/>
                                </a:rPr>
                                <m:t>𝑖</m:t>
                              </m:r>
                              <m:r>
                                <a:rPr lang="en-US" sz="2900">
                                  <a:latin typeface="Cambria Math" panose="02040503050406030204" pitchFamily="18" charset="0"/>
                                </a:rPr>
                                <m:t> </m:t>
                              </m:r>
                              <m:r>
                                <m:rPr>
                                  <m:sty m:val="p"/>
                                </m:rPr>
                                <a:rPr lang="en-US" sz="2900" b="0" i="0" smtClean="0">
                                  <a:latin typeface="Cambria Math" panose="02040503050406030204" pitchFamily="18" charset="0"/>
                                </a:rPr>
                                <m:t>is</m:t>
                              </m:r>
                              <m:r>
                                <a:rPr lang="en-US" sz="2900" b="0" i="0" smtClean="0">
                                  <a:latin typeface="Cambria Math" panose="02040503050406030204" pitchFamily="18" charset="0"/>
                                </a:rPr>
                                <m:t> </m:t>
                              </m:r>
                              <m:r>
                                <m:rPr>
                                  <m:sty m:val="p"/>
                                </m:rPr>
                                <a:rPr lang="en-US" sz="2900" b="0" i="0" smtClean="0">
                                  <a:latin typeface="Cambria Math" panose="02040503050406030204" pitchFamily="18" charset="0"/>
                                </a:rPr>
                                <m:t>male</m:t>
                              </m:r>
                            </m:e>
                            <m:e>
                              <m:r>
                                <a:rPr lang="en-US" sz="2900">
                                  <a:latin typeface="Cambria Math" panose="02040503050406030204" pitchFamily="18" charset="0"/>
                                </a:rPr>
                                <m:t>&amp;0,  </m:t>
                              </m:r>
                              <m:r>
                                <m:rPr>
                                  <m:sty m:val="p"/>
                                </m:rPr>
                                <a:rPr lang="en-US" sz="2900" b="0" i="0" smtClean="0">
                                  <a:latin typeface="Cambria Math" panose="02040503050406030204" pitchFamily="18" charset="0"/>
                                </a:rPr>
                                <m:t>person</m:t>
                              </m:r>
                              <m:r>
                                <a:rPr lang="en-US" sz="2900" b="0" i="0" smtClean="0">
                                  <a:latin typeface="Cambria Math" panose="02040503050406030204" pitchFamily="18" charset="0"/>
                                </a:rPr>
                                <m:t> </m:t>
                              </m:r>
                              <m:r>
                                <a:rPr lang="en-US" sz="2900" b="0" i="1" smtClean="0">
                                  <a:latin typeface="Cambria Math" panose="02040503050406030204" pitchFamily="18" charset="0"/>
                                </a:rPr>
                                <m:t>𝑖</m:t>
                              </m:r>
                              <m:r>
                                <a:rPr lang="en-US" sz="2900" b="0" i="0" smtClean="0">
                                  <a:latin typeface="Cambria Math" panose="02040503050406030204" pitchFamily="18" charset="0"/>
                                </a:rPr>
                                <m:t> </m:t>
                              </m:r>
                              <m:r>
                                <m:rPr>
                                  <m:sty m:val="p"/>
                                </m:rPr>
                                <a:rPr lang="en-US" sz="2900" b="0" i="0" smtClean="0">
                                  <a:latin typeface="Cambria Math" panose="02040503050406030204" pitchFamily="18" charset="0"/>
                                </a:rPr>
                                <m:t>is</m:t>
                              </m:r>
                              <m:r>
                                <a:rPr lang="en-US" sz="2900" b="0" i="0" smtClean="0">
                                  <a:latin typeface="Cambria Math" panose="02040503050406030204" pitchFamily="18" charset="0"/>
                                </a:rPr>
                                <m:t> </m:t>
                              </m:r>
                              <m:r>
                                <m:rPr>
                                  <m:sty m:val="p"/>
                                </m:rPr>
                                <a:rPr lang="en-US" sz="2900" b="0" i="0" smtClean="0">
                                  <a:latin typeface="Cambria Math" panose="02040503050406030204" pitchFamily="18" charset="0"/>
                                </a:rPr>
                                <m:t>not</m:t>
                              </m:r>
                              <m:r>
                                <a:rPr lang="en-US" sz="2900" b="0" i="0" smtClean="0">
                                  <a:latin typeface="Cambria Math" panose="02040503050406030204" pitchFamily="18" charset="0"/>
                                </a:rPr>
                                <m:t> </m:t>
                              </m:r>
                              <m:r>
                                <m:rPr>
                                  <m:sty m:val="p"/>
                                </m:rPr>
                                <a:rPr lang="en-US" sz="2900" b="0" i="0" smtClean="0">
                                  <a:latin typeface="Cambria Math" panose="02040503050406030204" pitchFamily="18" charset="0"/>
                                </a:rPr>
                                <m:t>male</m:t>
                              </m:r>
                            </m:e>
                          </m:eqArr>
                        </m:e>
                      </m:d>
                    </m:oMath>
                  </m:oMathPara>
                </a14:m>
                <a:endParaRPr lang="en-US" sz="2900" dirty="0"/>
              </a:p>
              <a:p>
                <a:pPr marL="0" indent="0">
                  <a:buNone/>
                </a:pPr>
                <a14:m>
                  <m:oMathPara xmlns:m="http://schemas.openxmlformats.org/officeDocument/2006/math">
                    <m:oMathParaPr>
                      <m:jc m:val="centerGroup"/>
                    </m:oMathParaPr>
                    <m:oMath xmlns:m="http://schemas.openxmlformats.org/officeDocument/2006/math">
                      <m:r>
                        <a:rPr lang="en-US" sz="2900" i="1" smtClean="0">
                          <a:solidFill>
                            <a:srgbClr val="0070C0"/>
                          </a:solidFill>
                          <a:latin typeface="Cambria Math" panose="02040503050406030204" pitchFamily="18" charset="0"/>
                        </a:rPr>
                        <m:t>𝐺𝑒𝑛𝑑𝑒𝑟</m:t>
                      </m:r>
                      <m:r>
                        <a:rPr lang="en-US" sz="2900" b="0" i="1" smtClean="0">
                          <a:solidFill>
                            <a:srgbClr val="0070C0"/>
                          </a:solidFill>
                          <a:latin typeface="Cambria Math" panose="02040503050406030204" pitchFamily="18" charset="0"/>
                        </a:rPr>
                        <m:t>∗</m:t>
                      </m:r>
                      <m:r>
                        <a:rPr lang="en-US" sz="2900" b="0" i="1" smtClean="0">
                          <a:solidFill>
                            <a:srgbClr val="0070C0"/>
                          </a:solidFill>
                          <a:latin typeface="Cambria Math" panose="02040503050406030204" pitchFamily="18" charset="0"/>
                        </a:rPr>
                        <m:t>𝐸𝑑𝑢𝑐𝑎𝑡𝑖𝑜𝑛</m:t>
                      </m:r>
                      <m:r>
                        <a:rPr lang="en-US" sz="2900" i="1">
                          <a:solidFill>
                            <a:srgbClr val="0070C0"/>
                          </a:solidFill>
                          <a:latin typeface="Cambria Math" panose="02040503050406030204" pitchFamily="18" charset="0"/>
                        </a:rPr>
                        <m:t>=</m:t>
                      </m:r>
                      <m:d>
                        <m:dPr>
                          <m:begChr m:val="{"/>
                          <m:endChr m:val=""/>
                          <m:ctrlPr>
                            <a:rPr lang="en-US" sz="2900" i="1">
                              <a:solidFill>
                                <a:srgbClr val="0070C0"/>
                              </a:solidFill>
                              <a:latin typeface="Cambria Math" panose="02040503050406030204" pitchFamily="18" charset="0"/>
                            </a:rPr>
                          </m:ctrlPr>
                        </m:dPr>
                        <m:e>
                          <m:eqArr>
                            <m:eqArrPr>
                              <m:ctrlPr>
                                <a:rPr lang="en-US" sz="2900" i="1">
                                  <a:solidFill>
                                    <a:srgbClr val="0070C0"/>
                                  </a:solidFill>
                                  <a:latin typeface="Cambria Math" panose="02040503050406030204" pitchFamily="18" charset="0"/>
                                </a:rPr>
                              </m:ctrlPr>
                            </m:eqArrPr>
                            <m:e>
                              <m:r>
                                <a:rPr lang="en-US" sz="2900" smtClean="0">
                                  <a:solidFill>
                                    <a:srgbClr val="0070C0"/>
                                  </a:solidFill>
                                  <a:latin typeface="Cambria Math" panose="02040503050406030204" pitchFamily="18" charset="0"/>
                                </a:rPr>
                                <m:t>1</m:t>
                              </m:r>
                              <m:r>
                                <a:rPr lang="en-US" sz="2900" b="0" i="0" smtClean="0">
                                  <a:solidFill>
                                    <a:srgbClr val="0070C0"/>
                                  </a:solidFill>
                                  <a:latin typeface="Cambria Math" panose="02040503050406030204" pitchFamily="18" charset="0"/>
                                </a:rPr>
                                <m:t>∗</m:t>
                              </m:r>
                              <m:r>
                                <m:rPr>
                                  <m:sty m:val="p"/>
                                </m:rPr>
                                <a:rPr lang="en-US" sz="2900" b="0" i="0" smtClean="0">
                                  <a:solidFill>
                                    <a:srgbClr val="0070C0"/>
                                  </a:solidFill>
                                  <a:latin typeface="Cambria Math" panose="02040503050406030204" pitchFamily="18" charset="0"/>
                                </a:rPr>
                                <m:t>Education</m:t>
                              </m:r>
                              <m:r>
                                <a:rPr lang="en-US" sz="2900" b="0" i="0" smtClean="0">
                                  <a:solidFill>
                                    <a:srgbClr val="0070C0"/>
                                  </a:solidFill>
                                  <a:latin typeface="Cambria Math" panose="02040503050406030204" pitchFamily="18" charset="0"/>
                                </a:rPr>
                                <m:t>=</m:t>
                              </m:r>
                              <m:r>
                                <a:rPr lang="en-US" sz="2900" b="1" i="0" smtClean="0">
                                  <a:solidFill>
                                    <a:srgbClr val="0070C0"/>
                                  </a:solidFill>
                                  <a:latin typeface="Cambria Math" panose="02040503050406030204" pitchFamily="18" charset="0"/>
                                </a:rPr>
                                <m:t>𝐄𝐝𝐮𝐜𝐚𝐭𝐢𝐨𝐧</m:t>
                              </m:r>
                              <m:r>
                                <a:rPr lang="en-US" sz="2900">
                                  <a:solidFill>
                                    <a:srgbClr val="0070C0"/>
                                  </a:solidFill>
                                  <a:latin typeface="Cambria Math" panose="02040503050406030204" pitchFamily="18" charset="0"/>
                                </a:rPr>
                                <m:t>, </m:t>
                              </m:r>
                              <m:r>
                                <a:rPr lang="en-US" sz="2900" smtClean="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person</m:t>
                              </m:r>
                              <m:r>
                                <a:rPr lang="en-US" sz="2900">
                                  <a:solidFill>
                                    <a:srgbClr val="0070C0"/>
                                  </a:solidFill>
                                  <a:latin typeface="Cambria Math" panose="02040503050406030204" pitchFamily="18" charset="0"/>
                                </a:rPr>
                                <m:t> </m:t>
                              </m:r>
                              <m:r>
                                <a:rPr lang="en-US" sz="2900" i="1">
                                  <a:solidFill>
                                    <a:srgbClr val="0070C0"/>
                                  </a:solidFill>
                                  <a:latin typeface="Cambria Math" panose="02040503050406030204" pitchFamily="18" charset="0"/>
                                </a:rPr>
                                <m:t>𝑖</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is</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male</m:t>
                              </m:r>
                            </m:e>
                            <m:e>
                              <m:r>
                                <a:rPr lang="en-US" sz="2900">
                                  <a:solidFill>
                                    <a:srgbClr val="0070C0"/>
                                  </a:solidFill>
                                  <a:latin typeface="Cambria Math" panose="02040503050406030204" pitchFamily="18" charset="0"/>
                                </a:rPr>
                                <m:t>&amp;0</m:t>
                              </m:r>
                              <m:r>
                                <a:rPr lang="en-US" sz="2900" b="0" i="0" smtClean="0">
                                  <a:solidFill>
                                    <a:srgbClr val="0070C0"/>
                                  </a:solidFill>
                                  <a:latin typeface="Cambria Math" panose="02040503050406030204" pitchFamily="18" charset="0"/>
                                </a:rPr>
                                <m:t>∗</m:t>
                              </m:r>
                              <m:r>
                                <m:rPr>
                                  <m:sty m:val="p"/>
                                </m:rPr>
                                <a:rPr lang="en-US" sz="2900" b="0" i="0" smtClean="0">
                                  <a:solidFill>
                                    <a:srgbClr val="0070C0"/>
                                  </a:solidFill>
                                  <a:latin typeface="Cambria Math" panose="02040503050406030204" pitchFamily="18" charset="0"/>
                                </a:rPr>
                                <m:t>Education</m:t>
                              </m:r>
                              <m:r>
                                <a:rPr lang="en-US" sz="2900" b="0" i="0" smtClean="0">
                                  <a:solidFill>
                                    <a:srgbClr val="0070C0"/>
                                  </a:solidFill>
                                  <a:latin typeface="Cambria Math" panose="02040503050406030204" pitchFamily="18" charset="0"/>
                                </a:rPr>
                                <m:t>=</m:t>
                              </m:r>
                              <m:r>
                                <a:rPr lang="en-US" sz="2900" b="1" i="0" smtClean="0">
                                  <a:solidFill>
                                    <a:srgbClr val="0070C0"/>
                                  </a:solidFill>
                                  <a:latin typeface="Cambria Math" panose="02040503050406030204" pitchFamily="18" charset="0"/>
                                </a:rPr>
                                <m:t>𝟎</m:t>
                              </m:r>
                              <m:r>
                                <a:rPr lang="en-US" sz="2900">
                                  <a:solidFill>
                                    <a:srgbClr val="0070C0"/>
                                  </a:solidFill>
                                  <a:latin typeface="Cambria Math" panose="02040503050406030204" pitchFamily="18" charset="0"/>
                                </a:rPr>
                                <m:t>,</m:t>
                              </m:r>
                              <m:r>
                                <a:rPr lang="en-US" sz="2900" b="0" i="0" smtClean="0">
                                  <a:solidFill>
                                    <a:srgbClr val="0070C0"/>
                                  </a:solidFill>
                                  <a:latin typeface="Cambria Math" panose="02040503050406030204" pitchFamily="18" charset="0"/>
                                </a:rPr>
                                <m:t>          </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person</m:t>
                              </m:r>
                              <m:r>
                                <a:rPr lang="en-US" sz="2900">
                                  <a:solidFill>
                                    <a:srgbClr val="0070C0"/>
                                  </a:solidFill>
                                  <a:latin typeface="Cambria Math" panose="02040503050406030204" pitchFamily="18" charset="0"/>
                                </a:rPr>
                                <m:t> </m:t>
                              </m:r>
                              <m:r>
                                <a:rPr lang="en-US" sz="2900" i="1">
                                  <a:solidFill>
                                    <a:srgbClr val="0070C0"/>
                                  </a:solidFill>
                                  <a:latin typeface="Cambria Math" panose="02040503050406030204" pitchFamily="18" charset="0"/>
                                </a:rPr>
                                <m:t>𝑖</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is</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not</m:t>
                              </m:r>
                              <m:r>
                                <a:rPr lang="en-US" sz="2900">
                                  <a:solidFill>
                                    <a:srgbClr val="0070C0"/>
                                  </a:solidFill>
                                  <a:latin typeface="Cambria Math" panose="02040503050406030204" pitchFamily="18" charset="0"/>
                                </a:rPr>
                                <m:t> </m:t>
                              </m:r>
                              <m:r>
                                <m:rPr>
                                  <m:sty m:val="p"/>
                                </m:rPr>
                                <a:rPr lang="en-US" sz="2900">
                                  <a:solidFill>
                                    <a:srgbClr val="0070C0"/>
                                  </a:solidFill>
                                  <a:latin typeface="Cambria Math" panose="02040503050406030204" pitchFamily="18" charset="0"/>
                                </a:rPr>
                                <m:t>male</m:t>
                              </m:r>
                            </m:e>
                          </m:eqArr>
                        </m:e>
                      </m:d>
                    </m:oMath>
                  </m:oMathPara>
                </a14:m>
                <a:endParaRPr lang="en-US" sz="2900" dirty="0"/>
              </a:p>
              <a:p>
                <a:r>
                  <a:rPr lang="en-US" dirty="0"/>
                  <a:t>We always have as many regression lines as there are categories in the data set</a:t>
                </a:r>
              </a:p>
              <a:p>
                <a:r>
                  <a:rPr lang="en-US" dirty="0"/>
                  <a:t>Since we have two categories (male, not male), we have two lines:</a:t>
                </a:r>
              </a:p>
              <a:p>
                <a:pPr lvl="1"/>
                <a:r>
                  <a:rPr lang="en-US" dirty="0"/>
                  <a:t>Not male:</a:t>
                </a:r>
              </a:p>
              <a:p>
                <a:pPr marL="457200" lvl="1" indent="0">
                  <a:buNone/>
                </a:pPr>
                <a:endParaRPr lang="en-US" dirty="0"/>
              </a:p>
              <a:p>
                <a:pPr lvl="1"/>
                <a:r>
                  <a:rPr lang="en-US" dirty="0"/>
                  <a:t>Male: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717" y="1161990"/>
                <a:ext cx="9126414" cy="4563207"/>
              </a:xfrm>
              <a:blipFill>
                <a:blip r:embed="rId5"/>
                <a:stretch>
                  <a:fillRect l="-868" t="-668" r="-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048606" y="4327633"/>
                <a:ext cx="6356839" cy="661143"/>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𝑆𝑎𝑙𝑎𝑟𝑦</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r>
                        <a:rPr lang="en-US" b="0" i="1" smtClean="0">
                          <a:latin typeface="Cambria Math" panose="02040503050406030204" pitchFamily="18" charset="0"/>
                        </a:rPr>
                        <m:t>(0∗</m:t>
                      </m:r>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𝟎</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𝒃</m:t>
                          </m:r>
                        </m:e>
                        <m:sub>
                          <m:r>
                            <a:rPr lang="en-US" b="1" i="1" smtClean="0">
                              <a:latin typeface="Cambria Math" panose="02040503050406030204" pitchFamily="18" charset="0"/>
                            </a:rPr>
                            <m:t>𝟏</m:t>
                          </m:r>
                        </m:sub>
                      </m:sSub>
                      <m:r>
                        <a:rPr lang="en-US" b="1" i="1" smtClean="0">
                          <a:latin typeface="Cambria Math" panose="02040503050406030204" pitchFamily="18" charset="0"/>
                        </a:rPr>
                        <m:t>𝑬𝒅𝒖𝒄𝒂𝒕𝒊𝒐𝒏</m:t>
                      </m:r>
                    </m:oMath>
                  </m:oMathPara>
                </a14:m>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2048606" y="4327633"/>
                <a:ext cx="6356839" cy="66114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048606" y="5088135"/>
                <a:ext cx="6717324" cy="931794"/>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𝑆𝑎𝑙𝑎𝑟𝑦</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𝐸𝑑𝑢𝑐𝑎𝑡𝑖𝑜𝑛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b</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b</m:t>
                          </m:r>
                        </m:e>
                        <m:sub>
                          <m:r>
                            <a:rPr lang="en-US" i="1">
                              <a:latin typeface="Cambria Math" panose="02040503050406030204" pitchFamily="18" charset="0"/>
                            </a:rPr>
                            <m:t>3</m:t>
                          </m:r>
                        </m:sub>
                      </m:sSub>
                      <m:r>
                        <a:rPr lang="en-US" i="1">
                          <a:latin typeface="Cambria Math" panose="02040503050406030204" pitchFamily="18" charset="0"/>
                        </a:rPr>
                        <m:t>𝐸𝑑𝑢𝑐𝑎𝑡𝑖𝑜𝑛</m:t>
                      </m:r>
                      <m:r>
                        <a:rPr lang="en-US"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𝟎</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𝟐</m:t>
                              </m:r>
                            </m:sub>
                          </m:sSub>
                        </m:e>
                      </m:d>
                      <m:r>
                        <a:rPr lang="en-US" b="1" i="1">
                          <a:latin typeface="Cambria Math" panose="02040503050406030204" pitchFamily="18" charset="0"/>
                        </a:rPr>
                        <m:t>+</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𝟑</m:t>
                              </m:r>
                            </m:sub>
                          </m:sSub>
                        </m:e>
                      </m:d>
                      <m:r>
                        <a:rPr lang="en-US" b="1" i="1">
                          <a:latin typeface="Cambria Math" panose="02040503050406030204" pitchFamily="18" charset="0"/>
                        </a:rPr>
                        <m:t>𝑬𝒅𝒖𝒄𝒂𝒕𝒊𝒐𝒏</m:t>
                      </m:r>
                    </m:oMath>
                  </m:oMathPara>
                </a14:m>
                <a:endParaRPr lang="en-US" b="1" i="1" dirty="0">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48606" y="5088135"/>
                <a:ext cx="6717324" cy="93179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77369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9085" y="0"/>
            <a:ext cx="8229600" cy="1143000"/>
          </a:xfrm>
        </p:spPr>
        <p:txBody>
          <a:bodyPr/>
          <a:lstStyle/>
          <a:p>
            <a:r>
              <a:rPr lang="en-US" dirty="0"/>
              <a:t>Interaction Variables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0" y="1143000"/>
                <a:ext cx="9038493" cy="4585037"/>
              </a:xfrm>
            </p:spPr>
            <p:txBody>
              <a:bodyPr>
                <a:normAutofit fontScale="62500" lnSpcReduction="20000"/>
              </a:bodyPr>
              <a:lstStyle/>
              <a:p>
                <a:r>
                  <a:rPr lang="en-US" dirty="0"/>
                  <a:t>So, we have two lines again:</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𝑆𝑎𝑙𝑎𝑟</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𝑛𝑜𝑡</m:t>
                              </m:r>
                              <m:r>
                                <a:rPr lang="en-US" i="1">
                                  <a:latin typeface="Cambria Math" panose="02040503050406030204" pitchFamily="18" charset="0"/>
                                </a:rPr>
                                <m:t> </m:t>
                              </m:r>
                              <m:r>
                                <a:rPr lang="en-US" i="1">
                                  <a:latin typeface="Cambria Math" panose="02040503050406030204" pitchFamily="18" charset="0"/>
                                </a:rPr>
                                <m:t>𝑚𝑎𝑙𝑒</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𝐸𝑑𝑢𝑐𝑎𝑡𝑖𝑜𝑛</m:t>
                      </m:r>
                    </m:oMath>
                  </m:oMathPara>
                </a14:m>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𝑆𝑎𝑙𝑎𝑟</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𝑚𝑎𝑙𝑒</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𝐸𝑑𝑢𝑐𝑎𝑡𝑖𝑜𝑛</m:t>
                      </m:r>
                    </m:oMath>
                  </m:oMathPara>
                </a14:m>
                <a:endParaRPr lang="en-US" dirty="0"/>
              </a:p>
              <a:p>
                <a:pPr marL="0" indent="0">
                  <a:buNone/>
                </a:pPr>
                <a:endParaRPr lang="en-US" dirty="0"/>
              </a:p>
              <a:p>
                <a:r>
                  <a:rPr lang="en-US" dirty="0"/>
                  <a:t>Indicator/dummy variable: just the intercept changed</a:t>
                </a:r>
              </a:p>
              <a:p>
                <a:pPr lvl="1"/>
                <a:r>
                  <a:rPr lang="en-US" dirty="0"/>
                  <a:t>For not males: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oMath>
                </a14:m>
                <a:endParaRPr lang="en-US" dirty="0"/>
              </a:p>
              <a:p>
                <a:pPr lvl="1"/>
                <a:r>
                  <a:rPr lang="en-US" dirty="0"/>
                  <a:t>For males: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oMath>
                </a14:m>
                <a:endParaRPr lang="en-US" dirty="0"/>
              </a:p>
              <a:p>
                <a:r>
                  <a:rPr lang="en-US" dirty="0"/>
                  <a:t>Interaction: both intercept and </a:t>
                </a:r>
                <a:r>
                  <a:rPr lang="en-US" i="1" dirty="0"/>
                  <a:t>slope</a:t>
                </a:r>
                <a:r>
                  <a:rPr lang="en-US" dirty="0"/>
                  <a:t> have changed</a:t>
                </a:r>
              </a:p>
              <a:p>
                <a:pPr lvl="1"/>
                <a:r>
                  <a:rPr lang="en-US" dirty="0"/>
                  <a:t>For not males: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oMath>
                </a14:m>
                <a:endParaRPr lang="en-US" dirty="0"/>
              </a:p>
              <a:p>
                <a:pPr lvl="1"/>
                <a:r>
                  <a:rPr lang="en-US" dirty="0"/>
                  <a:t>For males: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oMath>
                </a14:m>
                <a:endParaRPr lang="en-US" dirty="0"/>
              </a:p>
              <a:p>
                <a:r>
                  <a:rPr lang="en-US" dirty="0"/>
                  <a:t>This means both the starting point (intercept) AND effect (slope) for expected salary are different for males versus not males</a:t>
                </a:r>
              </a:p>
              <a:p>
                <a:pPr lvl="1"/>
                <a:r>
                  <a:rPr lang="en-US" dirty="0"/>
                  <a:t>The slope now has an extra interpretation: for every one-year increase in education, expected salary increases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oMath>
                </a14:m>
                <a:r>
                  <a:rPr lang="en-US" dirty="0"/>
                  <a:t> if a person is not male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oMath>
                </a14:m>
                <a:r>
                  <a:rPr lang="en-US" dirty="0"/>
                  <a:t> if a person is male</a:t>
                </a:r>
              </a:p>
              <a:p>
                <a:pPr lvl="1"/>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0" y="1143000"/>
                <a:ext cx="9038493" cy="4585037"/>
              </a:xfrm>
              <a:blipFill>
                <a:blip r:embed="rId4"/>
                <a:stretch>
                  <a:fillRect l="-607" t="-1995"/>
                </a:stretch>
              </a:blipFill>
            </p:spPr>
            <p:txBody>
              <a:bodyPr/>
              <a:lstStyle/>
              <a:p>
                <a:r>
                  <a:rPr lang="en-US">
                    <a:noFill/>
                  </a:rPr>
                  <a:t> </a:t>
                </a:r>
              </a:p>
            </p:txBody>
          </p:sp>
        </mc:Fallback>
      </mc:AlternateContent>
    </p:spTree>
    <p:extLst>
      <p:ext uri="{BB962C8B-B14F-4D97-AF65-F5344CB8AC3E}">
        <p14:creationId xmlns:p14="http://schemas.microsoft.com/office/powerpoint/2010/main" val="42706538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7877" y="78404"/>
            <a:ext cx="8229600" cy="1143000"/>
          </a:xfrm>
        </p:spPr>
        <p:txBody>
          <a:bodyPr>
            <a:normAutofit/>
          </a:bodyPr>
          <a:lstStyle/>
          <a:p>
            <a:r>
              <a:rPr lang="en-US" sz="3600" dirty="0"/>
              <a:t>Interaction Variables: Example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46184" y="1143001"/>
                <a:ext cx="8827477" cy="4835770"/>
              </a:xfrm>
            </p:spPr>
            <p:txBody>
              <a:bodyPr>
                <a:normAutofit fontScale="77500" lnSpcReduction="20000"/>
              </a:bodyPr>
              <a:lstStyle/>
              <a:p>
                <a:r>
                  <a:rPr lang="en-US" dirty="0"/>
                  <a:t>You want to predict the cost of an open heart surgery for cardiac patients. One big issue (in the U.S., at least!) is whether or not a person has insurance. You create a dummy variable for that: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𝐼𝑛𝑠𝑢𝑟𝑒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1,          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b="0" i="0" smtClean="0">
                                  <a:latin typeface="Cambria Math" panose="02040503050406030204" pitchFamily="18" charset="0"/>
                                </a:rPr>
                                <m:t>insured</m:t>
                              </m:r>
                            </m:e>
                            <m:e>
                              <m:r>
                                <a:rPr lang="en-US">
                                  <a:latin typeface="Cambria Math" panose="02040503050406030204" pitchFamily="18" charset="0"/>
                                </a:rPr>
                                <m:t>&amp;0,  </m:t>
                              </m:r>
                              <m:r>
                                <m:rPr>
                                  <m:sty m:val="p"/>
                                </m:rPr>
                                <a:rPr lang="en-US">
                                  <a:latin typeface="Cambria Math" panose="02040503050406030204" pitchFamily="18" charset="0"/>
                                </a:rPr>
                                <m:t>person</m:t>
                              </m:r>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not</m:t>
                              </m:r>
                              <m:r>
                                <a:rPr lang="en-US">
                                  <a:latin typeface="Cambria Math" panose="02040503050406030204" pitchFamily="18" charset="0"/>
                                </a:rPr>
                                <m:t> </m:t>
                              </m:r>
                              <m:r>
                                <m:rPr>
                                  <m:sty m:val="p"/>
                                </m:rPr>
                                <a:rPr lang="en-US" b="0" i="0" smtClean="0">
                                  <a:latin typeface="Cambria Math" panose="02040503050406030204" pitchFamily="18" charset="0"/>
                                </a:rPr>
                                <m:t>insured</m:t>
                              </m:r>
                            </m:e>
                          </m:eqArr>
                        </m:e>
                      </m:d>
                    </m:oMath>
                  </m:oMathPara>
                </a14:m>
                <a:endParaRPr lang="en-US" dirty="0"/>
              </a:p>
              <a:p>
                <a:pPr marL="0" indent="0">
                  <a:buNone/>
                </a:pPr>
                <a:r>
                  <a:rPr lang="en-US" dirty="0"/>
                  <a:t>Other variables we want to put in the model:</a:t>
                </a:r>
              </a:p>
              <a:p>
                <a:r>
                  <a:rPr lang="en-US" i="1" dirty="0"/>
                  <a:t>Income</a:t>
                </a:r>
                <a:r>
                  <a:rPr lang="en-US" dirty="0"/>
                  <a:t>: a person’s total annual income</a:t>
                </a:r>
              </a:p>
              <a:p>
                <a:r>
                  <a:rPr lang="en-US" i="1" dirty="0"/>
                  <a:t>Length of procedure</a:t>
                </a:r>
                <a:r>
                  <a:rPr lang="en-US" dirty="0"/>
                  <a:t>: how many minutes is the surgery expected to last (measures how complicated the procedure is)</a:t>
                </a:r>
              </a:p>
              <a:p>
                <a:r>
                  <a:rPr lang="en-US" i="1" dirty="0"/>
                  <a:t>Age of the patient</a:t>
                </a:r>
                <a:r>
                  <a:rPr lang="en-US" dirty="0"/>
                  <a:t>: how old is the patient (in years)</a:t>
                </a:r>
              </a:p>
              <a:p>
                <a:pPr marL="0" indent="0">
                  <a:buNone/>
                </a:pPr>
                <a:endParaRPr lang="en-US" i="1" dirty="0"/>
              </a:p>
              <a:p>
                <a:pPr marL="0" indent="0">
                  <a:buNone/>
                </a:pPr>
                <a:r>
                  <a:rPr lang="en-US" dirty="0"/>
                  <a:t>First question: do we need to worry about interactions?</a:t>
                </a:r>
              </a:p>
              <a:p>
                <a:endParaRPr lang="en-US" i="1" dirty="0"/>
              </a:p>
              <a:p>
                <a:pPr lvl="1"/>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46184" y="1143001"/>
                <a:ext cx="8827477" cy="4835770"/>
              </a:xfrm>
              <a:blipFill>
                <a:blip r:embed="rId5"/>
                <a:stretch>
                  <a:fillRect l="-1105" t="-2396" r="-1865"/>
                </a:stretch>
              </a:blipFill>
            </p:spPr>
            <p:txBody>
              <a:bodyPr/>
              <a:lstStyle/>
              <a:p>
                <a:r>
                  <a:rPr lang="en-US">
                    <a:noFill/>
                  </a:rPr>
                  <a:t> </a:t>
                </a:r>
              </a:p>
            </p:txBody>
          </p:sp>
        </mc:Fallback>
      </mc:AlternateContent>
    </p:spTree>
    <p:extLst>
      <p:ext uri="{BB962C8B-B14F-4D97-AF65-F5344CB8AC3E}">
        <p14:creationId xmlns:p14="http://schemas.microsoft.com/office/powerpoint/2010/main" val="14197839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915" y="-62274"/>
            <a:ext cx="8229600" cy="1143000"/>
          </a:xfrm>
        </p:spPr>
        <p:txBody>
          <a:bodyPr>
            <a:normAutofit/>
          </a:bodyPr>
          <a:lstStyle/>
          <a:p>
            <a:r>
              <a:rPr lang="en-US" sz="3600" dirty="0"/>
              <a:t>Interaction Variables: Example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6715" y="1080726"/>
                <a:ext cx="9047285" cy="4942005"/>
              </a:xfrm>
            </p:spPr>
            <p:txBody>
              <a:bodyPr>
                <a:normAutofit fontScale="77500" lnSpcReduction="20000"/>
              </a:bodyPr>
              <a:lstStyle/>
              <a:p>
                <a:r>
                  <a:rPr lang="en-US" dirty="0"/>
                  <a:t>Let’s say we run the model with </a:t>
                </a:r>
                <a:r>
                  <a:rPr lang="en-US" i="1" dirty="0"/>
                  <a:t>Insured*Income</a:t>
                </a:r>
                <a:r>
                  <a:rPr lang="en-US" dirty="0"/>
                  <a:t> as our interaction variable (and cost in thousands):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𝐶𝑜𝑠𝑡</m:t>
                          </m:r>
                        </m:e>
                      </m:acc>
                      <m:r>
                        <a:rPr lang="en-US" b="0" i="1" smtClean="0">
                          <a:latin typeface="Cambria Math" panose="02040503050406030204" pitchFamily="18" charset="0"/>
                        </a:rPr>
                        <m:t>=40.74+0.00122</m:t>
                      </m:r>
                      <m:r>
                        <a:rPr lang="en-US" b="0" i="1" smtClean="0">
                          <a:latin typeface="Cambria Math" panose="02040503050406030204" pitchFamily="18" charset="0"/>
                        </a:rPr>
                        <m:t>𝐼𝑛𝑐𝑜𝑚𝑒</m:t>
                      </m:r>
                      <m:r>
                        <a:rPr lang="en-US" b="0" i="1" smtClean="0">
                          <a:latin typeface="Cambria Math" panose="02040503050406030204" pitchFamily="18" charset="0"/>
                        </a:rPr>
                        <m:t>+0.51</m:t>
                      </m:r>
                      <m:r>
                        <a:rPr lang="en-US" b="0" i="1" smtClean="0">
                          <a:latin typeface="Cambria Math" panose="02040503050406030204" pitchFamily="18" charset="0"/>
                        </a:rPr>
                        <m:t>𝐿𝑒𝑛𝑔𝑡h</m:t>
                      </m:r>
                      <m:r>
                        <a:rPr lang="en-US" b="0" i="1" smtClean="0">
                          <a:latin typeface="Cambria Math" panose="02040503050406030204" pitchFamily="18" charset="0"/>
                        </a:rPr>
                        <m:t>−0.54</m:t>
                      </m:r>
                      <m:r>
                        <a:rPr lang="en-US" b="0" i="1" smtClean="0">
                          <a:latin typeface="Cambria Math" panose="02040503050406030204" pitchFamily="18" charset="0"/>
                        </a:rPr>
                        <m:t>𝐴𝑔𝑒</m:t>
                      </m:r>
                      <m:r>
                        <a:rPr lang="en-US" b="0" i="1" smtClean="0">
                          <a:latin typeface="Cambria Math" panose="02040503050406030204" pitchFamily="18" charset="0"/>
                        </a:rPr>
                        <m:t>+26.89</m:t>
                      </m:r>
                      <m:r>
                        <a:rPr lang="en-US" b="0" i="1" smtClean="0">
                          <a:latin typeface="Cambria Math" panose="02040503050406030204" pitchFamily="18" charset="0"/>
                        </a:rPr>
                        <m:t>𝐼𝑛𝑠𝑢𝑟𝑒𝑑</m:t>
                      </m:r>
                      <m:r>
                        <a:rPr lang="en-US" b="0" i="1" smtClean="0">
                          <a:latin typeface="Cambria Math" panose="02040503050406030204" pitchFamily="18" charset="0"/>
                        </a:rPr>
                        <m:t>−0.00045(</m:t>
                      </m:r>
                      <m:r>
                        <a:rPr lang="en-US" b="0" i="1" smtClean="0">
                          <a:latin typeface="Cambria Math" panose="02040503050406030204" pitchFamily="18" charset="0"/>
                        </a:rPr>
                        <m:t>𝐼𝑛𝑠𝑢𝑟𝑒𝑑</m:t>
                      </m:r>
                      <m:r>
                        <a:rPr lang="en-US" b="0" i="1" smtClean="0">
                          <a:latin typeface="Cambria Math" panose="02040503050406030204" pitchFamily="18" charset="0"/>
                        </a:rPr>
                        <m:t>∗</m:t>
                      </m:r>
                      <m:r>
                        <a:rPr lang="en-US" b="0" i="1" smtClean="0">
                          <a:latin typeface="Cambria Math" panose="02040503050406030204" pitchFamily="18" charset="0"/>
                        </a:rPr>
                        <m:t>𝐼𝑛𝑐𝑜𝑚𝑒</m:t>
                      </m:r>
                      <m:r>
                        <a:rPr lang="en-US" b="0" i="1" smtClean="0">
                          <a:latin typeface="Cambria Math" panose="02040503050406030204" pitchFamily="18" charset="0"/>
                        </a:rPr>
                        <m:t>)</m:t>
                      </m:r>
                    </m:oMath>
                  </m:oMathPara>
                </a14:m>
                <a:endParaRPr lang="en-US" i="1" dirty="0"/>
              </a:p>
              <a:p>
                <a:pPr marL="0" indent="0">
                  <a:buNone/>
                </a:pPr>
                <a:endParaRPr lang="en-US" i="1" dirty="0"/>
              </a:p>
              <a:p>
                <a:r>
                  <a:rPr lang="en-US" dirty="0">
                    <a:sym typeface="Wingdings" panose="05000000000000000000" pitchFamily="2" charset="2"/>
                  </a:rPr>
                  <a:t>Interpret the slope for Income:</a:t>
                </a:r>
              </a:p>
              <a:p>
                <a:pPr lvl="1"/>
                <a:r>
                  <a:rPr lang="en-US" dirty="0">
                    <a:sym typeface="Wingdings" panose="05000000000000000000" pitchFamily="2" charset="2"/>
                  </a:rPr>
                  <a:t>“For every additional dollar in annual income a person makes, we expect their cost of open heart surgery to increase by $1.22 if they are not insured and $1.22-$0.45 = $0.77 if they are insured.”</a:t>
                </a:r>
              </a:p>
              <a:p>
                <a:r>
                  <a:rPr lang="en-US" dirty="0">
                    <a:sym typeface="Wingdings" panose="05000000000000000000" pitchFamily="2" charset="2"/>
                  </a:rPr>
                  <a:t>This doesn’t tell us if the change is significant, however</a:t>
                </a:r>
              </a:p>
              <a:p>
                <a:pPr lvl="1"/>
                <a:r>
                  <a:rPr lang="en-US" dirty="0">
                    <a:sym typeface="Wingdings" panose="05000000000000000000" pitchFamily="2" charset="2"/>
                  </a:rPr>
                  <a:t>Check p-value! If the interaction is significant, the change is significant</a:t>
                </a:r>
              </a:p>
              <a:p>
                <a:pPr lvl="1"/>
                <a:endParaRPr lang="en-US" dirty="0">
                  <a:sym typeface="Wingdings" panose="05000000000000000000" pitchFamily="2" charset="2"/>
                </a:endParaRPr>
              </a:p>
              <a:p>
                <a:pPr lvl="1"/>
                <a:endParaRPr lang="en-US" dirty="0">
                  <a:sym typeface="Wingdings" panose="05000000000000000000" pitchFamily="2" charset="2"/>
                </a:endParaRPr>
              </a:p>
              <a:p>
                <a:pPr marL="457200" lvl="1" indent="0">
                  <a:buNone/>
                </a:pPr>
                <a:endParaRPr lang="en-US" dirty="0">
                  <a:sym typeface="Wingdings" panose="05000000000000000000" pitchFamily="2" charset="2"/>
                </a:endParaRPr>
              </a:p>
              <a:p>
                <a:pPr lvl="1"/>
                <a:endParaRPr lang="en-US" dirty="0"/>
              </a:p>
              <a:p>
                <a:endParaRPr lang="en-US" i="1" dirty="0"/>
              </a:p>
              <a:p>
                <a:pPr lvl="1"/>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6715" y="1080726"/>
                <a:ext cx="9047285" cy="4942005"/>
              </a:xfrm>
              <a:blipFill>
                <a:blip r:embed="rId4"/>
                <a:stretch>
                  <a:fillRect l="-1011" t="-2219"/>
                </a:stretch>
              </a:blipFill>
            </p:spPr>
            <p:txBody>
              <a:bodyPr/>
              <a:lstStyle/>
              <a:p>
                <a:r>
                  <a:rPr lang="en-US">
                    <a:noFill/>
                  </a:rPr>
                  <a:t> </a:t>
                </a:r>
              </a:p>
            </p:txBody>
          </p:sp>
        </mc:Fallback>
      </mc:AlternateContent>
    </p:spTree>
    <p:extLst>
      <p:ext uri="{BB962C8B-B14F-4D97-AF65-F5344CB8AC3E}">
        <p14:creationId xmlns:p14="http://schemas.microsoft.com/office/powerpoint/2010/main" val="3249994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4689"/>
            <a:ext cx="8229600" cy="1143000"/>
          </a:xfrm>
        </p:spPr>
        <p:txBody>
          <a:bodyPr>
            <a:normAutofit/>
          </a:bodyPr>
          <a:lstStyle/>
          <a:p>
            <a:r>
              <a:rPr lang="en-US" sz="3600" dirty="0"/>
              <a:t>Interaction Variables: Wrap Up</a:t>
            </a:r>
          </a:p>
        </p:txBody>
      </p:sp>
      <p:sp>
        <p:nvSpPr>
          <p:cNvPr id="6" name="Content Placeholder 5"/>
          <p:cNvSpPr>
            <a:spLocks noGrp="1"/>
          </p:cNvSpPr>
          <p:nvPr>
            <p:ph idx="1"/>
          </p:nvPr>
        </p:nvSpPr>
        <p:spPr>
          <a:xfrm>
            <a:off x="0" y="1098311"/>
            <a:ext cx="9047285" cy="4942005"/>
          </a:xfrm>
        </p:spPr>
        <p:txBody>
          <a:bodyPr>
            <a:normAutofit fontScale="77500" lnSpcReduction="20000"/>
          </a:bodyPr>
          <a:lstStyle/>
          <a:p>
            <a:r>
              <a:rPr lang="en-US" dirty="0"/>
              <a:t>One last note on interactions:</a:t>
            </a:r>
          </a:p>
          <a:p>
            <a:pPr lvl="1"/>
            <a:r>
              <a:rPr lang="en-US" dirty="0">
                <a:sym typeface="Wingdings" panose="05000000000000000000" pitchFamily="2" charset="2"/>
              </a:rPr>
              <a:t>If you include an interaction, you must include all variables that make up that interaction as well</a:t>
            </a:r>
          </a:p>
          <a:p>
            <a:pPr lvl="1"/>
            <a:r>
              <a:rPr lang="en-US" dirty="0">
                <a:sym typeface="Wingdings" panose="05000000000000000000" pitchFamily="2" charset="2"/>
              </a:rPr>
              <a:t>Example: you can’t use </a:t>
            </a:r>
            <a:r>
              <a:rPr lang="en-US" i="1" dirty="0">
                <a:sym typeface="Wingdings" panose="05000000000000000000" pitchFamily="2" charset="2"/>
              </a:rPr>
              <a:t>Age*Income</a:t>
            </a:r>
            <a:r>
              <a:rPr lang="en-US" dirty="0">
                <a:sym typeface="Wingdings" panose="05000000000000000000" pitchFamily="2" charset="2"/>
              </a:rPr>
              <a:t> without including both </a:t>
            </a:r>
            <a:r>
              <a:rPr lang="en-US" i="1" dirty="0">
                <a:sym typeface="Wingdings" panose="05000000000000000000" pitchFamily="2" charset="2"/>
              </a:rPr>
              <a:t>Age</a:t>
            </a:r>
            <a:r>
              <a:rPr lang="en-US" dirty="0">
                <a:sym typeface="Wingdings" panose="05000000000000000000" pitchFamily="2" charset="2"/>
              </a:rPr>
              <a:t> and </a:t>
            </a:r>
            <a:r>
              <a:rPr lang="en-US" i="1" dirty="0">
                <a:sym typeface="Wingdings" panose="05000000000000000000" pitchFamily="2" charset="2"/>
              </a:rPr>
              <a:t>Income</a:t>
            </a:r>
            <a:endParaRPr lang="en-US" dirty="0">
              <a:sym typeface="Wingdings" panose="05000000000000000000" pitchFamily="2" charset="2"/>
            </a:endParaRPr>
          </a:p>
          <a:p>
            <a:pPr marL="457200" lvl="1" indent="0">
              <a:buNone/>
            </a:pPr>
            <a:endParaRPr lang="en-US" dirty="0"/>
          </a:p>
          <a:p>
            <a:r>
              <a:rPr lang="en-US" dirty="0"/>
              <a:t>This works for higher-order interactions as well</a:t>
            </a:r>
          </a:p>
          <a:p>
            <a:pPr lvl="1"/>
            <a:r>
              <a:rPr lang="en-US" dirty="0"/>
              <a:t>If you want to include a term for </a:t>
            </a:r>
            <a:r>
              <a:rPr lang="en-US" i="1" dirty="0"/>
              <a:t>Age*Income*Education</a:t>
            </a:r>
            <a:r>
              <a:rPr lang="en-US" dirty="0"/>
              <a:t>, you must include:</a:t>
            </a:r>
          </a:p>
          <a:p>
            <a:pPr lvl="2"/>
            <a:r>
              <a:rPr lang="en-US" dirty="0"/>
              <a:t>Age</a:t>
            </a:r>
          </a:p>
          <a:p>
            <a:pPr lvl="2"/>
            <a:r>
              <a:rPr lang="en-US" dirty="0"/>
              <a:t>Income</a:t>
            </a:r>
          </a:p>
          <a:p>
            <a:pPr lvl="2"/>
            <a:r>
              <a:rPr lang="en-US" dirty="0"/>
              <a:t>Education</a:t>
            </a:r>
          </a:p>
          <a:p>
            <a:pPr lvl="2"/>
            <a:r>
              <a:rPr lang="en-US" dirty="0"/>
              <a:t>Age*Income</a:t>
            </a:r>
          </a:p>
          <a:p>
            <a:pPr lvl="2"/>
            <a:r>
              <a:rPr lang="en-US" dirty="0"/>
              <a:t>Age*Education</a:t>
            </a:r>
          </a:p>
          <a:p>
            <a:pPr lvl="2"/>
            <a:r>
              <a:rPr lang="en-US" dirty="0"/>
              <a:t>Education*Income</a:t>
            </a:r>
          </a:p>
          <a:p>
            <a:pPr lvl="1"/>
            <a:endParaRPr lang="en-US" dirty="0">
              <a:sym typeface="Wingdings" panose="05000000000000000000" pitchFamily="2" charset="2"/>
            </a:endParaRPr>
          </a:p>
          <a:p>
            <a:pPr marL="457200" lvl="1" indent="0">
              <a:buNone/>
            </a:pPr>
            <a:endParaRPr lang="en-US" dirty="0">
              <a:sym typeface="Wingdings" panose="05000000000000000000" pitchFamily="2" charset="2"/>
            </a:endParaRPr>
          </a:p>
          <a:p>
            <a:pPr lvl="1"/>
            <a:endParaRPr lang="en-US" dirty="0"/>
          </a:p>
          <a:p>
            <a:endParaRPr lang="en-US" i="1" dirty="0"/>
          </a:p>
          <a:p>
            <a:pPr lvl="1"/>
            <a:endParaRPr lang="en-US" dirty="0"/>
          </a:p>
        </p:txBody>
      </p:sp>
    </p:spTree>
    <p:extLst>
      <p:ext uri="{BB962C8B-B14F-4D97-AF65-F5344CB8AC3E}">
        <p14:creationId xmlns:p14="http://schemas.microsoft.com/office/powerpoint/2010/main" val="22864091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9422"/>
            <a:ext cx="8229600" cy="1143000"/>
          </a:xfrm>
        </p:spPr>
        <p:txBody>
          <a:bodyPr/>
          <a:lstStyle/>
          <a:p>
            <a:r>
              <a:rPr lang="en-US" dirty="0"/>
              <a:t>Conclusion</a:t>
            </a:r>
          </a:p>
        </p:txBody>
      </p:sp>
      <p:sp>
        <p:nvSpPr>
          <p:cNvPr id="3" name="Content Placeholder 2"/>
          <p:cNvSpPr>
            <a:spLocks noGrp="1"/>
          </p:cNvSpPr>
          <p:nvPr>
            <p:ph idx="1"/>
          </p:nvPr>
        </p:nvSpPr>
        <p:spPr>
          <a:xfrm>
            <a:off x="78659" y="1212422"/>
            <a:ext cx="8937522" cy="4855972"/>
          </a:xfrm>
        </p:spPr>
        <p:txBody>
          <a:bodyPr>
            <a:normAutofit fontScale="92500" lnSpcReduction="20000"/>
          </a:bodyPr>
          <a:lstStyle/>
          <a:p>
            <a:pPr>
              <a:buFont typeface="Arial" charset="0"/>
              <a:buChar char="•"/>
            </a:pPr>
            <a:r>
              <a:rPr lang="en-US" dirty="0"/>
              <a:t>Linear Regression can be very useful for prediction</a:t>
            </a:r>
          </a:p>
          <a:p>
            <a:pPr>
              <a:buFont typeface="Arial" charset="0"/>
              <a:buChar char="•"/>
            </a:pPr>
            <a:r>
              <a:rPr lang="en-US" dirty="0"/>
              <a:t>However, there are some important things to note:</a:t>
            </a:r>
          </a:p>
          <a:p>
            <a:pPr lvl="1">
              <a:buFont typeface="Arial" charset="0"/>
              <a:buChar char="•"/>
            </a:pPr>
            <a:r>
              <a:rPr lang="en-US" dirty="0"/>
              <a:t>We are always using sample data to make </a:t>
            </a:r>
            <a:r>
              <a:rPr lang="en-US" i="1" dirty="0"/>
              <a:t>inferences</a:t>
            </a:r>
            <a:r>
              <a:rPr lang="en-US" dirty="0"/>
              <a:t> about a population</a:t>
            </a:r>
          </a:p>
          <a:p>
            <a:pPr lvl="1">
              <a:buFont typeface="Arial" charset="0"/>
              <a:buChar char="•"/>
            </a:pPr>
            <a:r>
              <a:rPr lang="en-US" dirty="0"/>
              <a:t>Performance should always be measured on unseen data </a:t>
            </a:r>
          </a:p>
          <a:p>
            <a:pPr lvl="2">
              <a:buFont typeface="Arial" charset="0"/>
              <a:buChar char="•"/>
            </a:pPr>
            <a:r>
              <a:rPr lang="en-US" dirty="0"/>
              <a:t>Partitioning into training and validation data sets</a:t>
            </a:r>
          </a:p>
          <a:p>
            <a:pPr lvl="1">
              <a:buFont typeface="Arial" charset="0"/>
              <a:buChar char="•"/>
            </a:pPr>
            <a:r>
              <a:rPr lang="en-US" dirty="0"/>
              <a:t>Performance criteria can change evaluation</a:t>
            </a:r>
          </a:p>
          <a:p>
            <a:pPr lvl="2">
              <a:buFont typeface="Arial" charset="0"/>
              <a:buChar char="•"/>
            </a:pPr>
            <a:r>
              <a:rPr lang="en-US" dirty="0"/>
              <a:t>e.g., RMSE and average error</a:t>
            </a:r>
          </a:p>
          <a:p>
            <a:pPr lvl="1">
              <a:buFont typeface="Arial" charset="0"/>
              <a:buChar char="•"/>
            </a:pPr>
            <a:r>
              <a:rPr lang="en-US" dirty="0"/>
              <a:t>There are common issues in choosing among different models: interaction, indicator, time series, nested models</a:t>
            </a:r>
          </a:p>
          <a:p>
            <a:pPr lvl="1">
              <a:buFont typeface="Arial" charset="0"/>
              <a:buChar char="•"/>
            </a:pPr>
            <a:r>
              <a:rPr lang="en-US" dirty="0"/>
              <a:t>Bottom line: use common sense! Interpretability vs. Prediction Accuracy</a:t>
            </a:r>
          </a:p>
          <a:p>
            <a:endParaRPr lang="en-US" dirty="0"/>
          </a:p>
        </p:txBody>
      </p:sp>
    </p:spTree>
    <p:extLst>
      <p:ext uri="{BB962C8B-B14F-4D97-AF65-F5344CB8AC3E}">
        <p14:creationId xmlns:p14="http://schemas.microsoft.com/office/powerpoint/2010/main" val="10558764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916"/>
            <a:ext cx="8229600" cy="1143000"/>
          </a:xfrm>
        </p:spPr>
        <p:txBody>
          <a:bodyPr/>
          <a:lstStyle/>
          <a:p>
            <a:r>
              <a:rPr lang="en-US" dirty="0"/>
              <a:t>Question to Consider</a:t>
            </a:r>
          </a:p>
        </p:txBody>
      </p:sp>
      <p:sp>
        <p:nvSpPr>
          <p:cNvPr id="3" name="Content Placeholder 2"/>
          <p:cNvSpPr>
            <a:spLocks noGrp="1"/>
          </p:cNvSpPr>
          <p:nvPr>
            <p:ph idx="1"/>
          </p:nvPr>
        </p:nvSpPr>
        <p:spPr>
          <a:xfrm>
            <a:off x="1555767" y="1643247"/>
            <a:ext cx="6269387" cy="2814454"/>
          </a:xfrm>
        </p:spPr>
        <p:txBody>
          <a:bodyPr>
            <a:normAutofit/>
          </a:bodyPr>
          <a:lstStyle/>
          <a:p>
            <a:pPr marL="0" indent="0" algn="ctr">
              <a:buNone/>
            </a:pPr>
            <a:r>
              <a:rPr lang="en-US" sz="2800" dirty="0"/>
              <a:t>You run a regression with a geographic variable that has five possible options: North, South, East, West, and Central. How many dummy/indicator variables do you need to add in your model to capture this geographic variable?</a:t>
            </a:r>
          </a:p>
        </p:txBody>
      </p:sp>
    </p:spTree>
    <p:extLst>
      <p:ext uri="{BB962C8B-B14F-4D97-AF65-F5344CB8AC3E}">
        <p14:creationId xmlns:p14="http://schemas.microsoft.com/office/powerpoint/2010/main" val="68783618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093" y="1084"/>
            <a:ext cx="7060223" cy="1143000"/>
          </a:xfrm>
        </p:spPr>
        <p:txBody>
          <a:bodyPr/>
          <a:lstStyle/>
          <a:p>
            <a:r>
              <a:rPr lang="en-US" dirty="0"/>
              <a:t>Why are we estimating </a:t>
            </a:r>
            <a:r>
              <a:rPr lang="en-US" i="1" dirty="0">
                <a:latin typeface="Cambria Math" charset="0"/>
                <a:ea typeface="Cambria Math" charset="0"/>
                <a:cs typeface="Cambria Math" charset="0"/>
              </a:rPr>
              <a:t>f</a:t>
            </a:r>
            <a:r>
              <a:rPr lang="en-US" dirty="0"/>
              <a:t>?</a:t>
            </a:r>
          </a:p>
        </p:txBody>
      </p:sp>
      <p:sp>
        <p:nvSpPr>
          <p:cNvPr id="3" name="Content Placeholder 2"/>
          <p:cNvSpPr>
            <a:spLocks noGrp="1"/>
          </p:cNvSpPr>
          <p:nvPr>
            <p:ph idx="1"/>
          </p:nvPr>
        </p:nvSpPr>
        <p:spPr>
          <a:xfrm>
            <a:off x="2703366" y="1091330"/>
            <a:ext cx="6255995" cy="5142415"/>
          </a:xfrm>
        </p:spPr>
        <p:txBody>
          <a:bodyPr>
            <a:normAutofit fontScale="70000" lnSpcReduction="20000"/>
          </a:bodyPr>
          <a:lstStyle/>
          <a:p>
            <a:pPr>
              <a:buFont typeface="+mj-lt"/>
              <a:buAutoNum type="arabicPeriod"/>
            </a:pPr>
            <a:r>
              <a:rPr lang="en-US" dirty="0"/>
              <a:t>Prediction: we know the input features X, but we don’t know Y and would like to estimate it</a:t>
            </a:r>
          </a:p>
          <a:p>
            <a:pPr marL="562356" lvl="1" indent="-342900"/>
            <a:r>
              <a:rPr lang="en-US" dirty="0"/>
              <a:t>Will person A suspend their Facebook account in the next month?</a:t>
            </a:r>
          </a:p>
          <a:p>
            <a:pPr marL="562356" lvl="1" indent="-342900"/>
            <a:r>
              <a:rPr lang="en-US" dirty="0"/>
              <a:t>Is this picture a cat or a dog?</a:t>
            </a:r>
          </a:p>
          <a:p>
            <a:pPr marL="562356" lvl="1" indent="-342900"/>
            <a:r>
              <a:rPr lang="en-US" dirty="0"/>
              <a:t>Does this review indicate a positive or negative opinion of the movie?</a:t>
            </a:r>
          </a:p>
          <a:p>
            <a:pPr marL="562356" lvl="1" indent="-342900"/>
            <a:r>
              <a:rPr lang="en-US" dirty="0"/>
              <a:t>What will sales be in the next 4 weeks?</a:t>
            </a:r>
          </a:p>
          <a:p>
            <a:pPr marL="562356" lvl="1" indent="-342900"/>
            <a:r>
              <a:rPr lang="en-US" dirty="0"/>
              <a:t>Is this account fraudulent?</a:t>
            </a:r>
          </a:p>
          <a:p>
            <a:pPr>
              <a:buFont typeface="+mj-lt"/>
              <a:buAutoNum type="arabicPeriod"/>
            </a:pPr>
            <a:r>
              <a:rPr lang="en-US" dirty="0"/>
              <a:t>Inference: how is Y affected when X changes?</a:t>
            </a:r>
          </a:p>
          <a:p>
            <a:pPr marL="562356" lvl="1" indent="-342900"/>
            <a:r>
              <a:rPr lang="en-US" dirty="0"/>
              <a:t>If I give person A an incentive to stay on Facebook, will they do so?</a:t>
            </a:r>
          </a:p>
          <a:p>
            <a:pPr marL="562356" lvl="1" indent="-342900"/>
            <a:r>
              <a:rPr lang="en-US" dirty="0"/>
              <a:t>Which facial features distinguish cats from dogs?</a:t>
            </a:r>
          </a:p>
          <a:p>
            <a:pPr marL="562356" lvl="1" indent="-342900"/>
            <a:r>
              <a:rPr lang="en-US" dirty="0"/>
              <a:t>What is the relationship between review sentiment and the words in the reviews?</a:t>
            </a:r>
          </a:p>
          <a:p>
            <a:pPr marL="562356" lvl="1" indent="-342900"/>
            <a:r>
              <a:rPr lang="en-US" dirty="0"/>
              <a:t>How much do advertising budgets affect sales?</a:t>
            </a:r>
          </a:p>
          <a:p>
            <a:pPr marL="562356" lvl="1" indent="-342900">
              <a:buFont typeface="+mj-lt"/>
              <a:buAutoNum type="arabicPeriod"/>
            </a:pPr>
            <a:endParaRPr lang="en-US" dirty="0"/>
          </a:p>
        </p:txBody>
      </p:sp>
      <p:pic>
        <p:nvPicPr>
          <p:cNvPr id="4" name="Picture 3"/>
          <p:cNvPicPr>
            <a:picLocks noChangeAspect="1"/>
          </p:cNvPicPr>
          <p:nvPr/>
        </p:nvPicPr>
        <p:blipFill>
          <a:blip r:embed="rId5"/>
          <a:stretch>
            <a:fillRect/>
          </a:stretch>
        </p:blipFill>
        <p:spPr>
          <a:xfrm>
            <a:off x="123093" y="2033256"/>
            <a:ext cx="2513549" cy="1413871"/>
          </a:xfrm>
          <a:prstGeom prst="rect">
            <a:avLst/>
          </a:prstGeom>
        </p:spPr>
      </p:pic>
      <p:sp>
        <p:nvSpPr>
          <p:cNvPr id="5" name="TextBox 4"/>
          <p:cNvSpPr txBox="1"/>
          <p:nvPr/>
        </p:nvSpPr>
        <p:spPr>
          <a:xfrm>
            <a:off x="314191" y="3475731"/>
            <a:ext cx="2198077" cy="400110"/>
          </a:xfrm>
          <a:prstGeom prst="rect">
            <a:avLst/>
          </a:prstGeom>
          <a:noFill/>
        </p:spPr>
        <p:txBody>
          <a:bodyPr wrap="square" rtlCol="0">
            <a:spAutoFit/>
          </a:bodyPr>
          <a:lstStyle/>
          <a:p>
            <a:pPr algn="ctr"/>
            <a:r>
              <a:rPr lang="en-US" sz="1000" dirty="0"/>
              <a:t>Image description: A picture of a cat vs. a picture of a dog</a:t>
            </a:r>
          </a:p>
        </p:txBody>
      </p:sp>
    </p:spTree>
    <p:extLst>
      <p:ext uri="{BB962C8B-B14F-4D97-AF65-F5344CB8AC3E}">
        <p14:creationId xmlns:p14="http://schemas.microsoft.com/office/powerpoint/2010/main" val="14508388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74930"/>
            <a:ext cx="8229600" cy="1143000"/>
          </a:xfrm>
        </p:spPr>
        <p:txBody>
          <a:bodyPr/>
          <a:lstStyle/>
          <a:p>
            <a:r>
              <a:rPr lang="en-US" dirty="0"/>
              <a:t>Question to Consider</a:t>
            </a:r>
          </a:p>
        </p:txBody>
      </p:sp>
      <p:sp>
        <p:nvSpPr>
          <p:cNvPr id="3" name="Content Placeholder 2"/>
          <p:cNvSpPr>
            <a:spLocks noGrp="1"/>
          </p:cNvSpPr>
          <p:nvPr>
            <p:ph idx="1"/>
          </p:nvPr>
        </p:nvSpPr>
        <p:spPr>
          <a:xfrm>
            <a:off x="1582143" y="1493777"/>
            <a:ext cx="6225426" cy="3711270"/>
          </a:xfrm>
        </p:spPr>
        <p:txBody>
          <a:bodyPr>
            <a:normAutofit/>
          </a:bodyPr>
          <a:lstStyle/>
          <a:p>
            <a:pPr marL="0" indent="0" algn="ctr">
              <a:buNone/>
            </a:pPr>
            <a:r>
              <a:rPr lang="en-US" sz="2800" dirty="0"/>
              <a:t>You are running a linear model to predict the rate of return on a stock. You are using volatility of the stock and historical pricing data of the stock to predict return. You think there could be a relationship between volatility and price that affects return. Should you include an interaction variable in your model?</a:t>
            </a:r>
          </a:p>
        </p:txBody>
      </p:sp>
    </p:spTree>
    <p:extLst>
      <p:ext uri="{BB962C8B-B14F-4D97-AF65-F5344CB8AC3E}">
        <p14:creationId xmlns:p14="http://schemas.microsoft.com/office/powerpoint/2010/main" val="392422293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4603" y="92758"/>
            <a:ext cx="9563876" cy="855196"/>
          </a:xfrm>
        </p:spPr>
        <p:txBody>
          <a:bodyPr>
            <a:noAutofit/>
          </a:bodyPr>
          <a:lstStyle/>
          <a:p>
            <a:r>
              <a:rPr lang="en-US" sz="3200" dirty="0"/>
              <a:t>Fundamental Question: What kind of relationship? (What is f?)</a:t>
            </a:r>
          </a:p>
        </p:txBody>
      </p:sp>
      <p:sp>
        <p:nvSpPr>
          <p:cNvPr id="3" name="Content Placeholder 2"/>
          <p:cNvSpPr>
            <a:spLocks noGrp="1"/>
          </p:cNvSpPr>
          <p:nvPr>
            <p:ph idx="1"/>
          </p:nvPr>
        </p:nvSpPr>
        <p:spPr>
          <a:xfrm>
            <a:off x="51417" y="1115031"/>
            <a:ext cx="8910734" cy="4973216"/>
          </a:xfrm>
        </p:spPr>
        <p:txBody>
          <a:bodyPr>
            <a:normAutofit fontScale="77500" lnSpcReduction="20000"/>
          </a:bodyPr>
          <a:lstStyle/>
          <a:p>
            <a:r>
              <a:rPr lang="en-US" dirty="0"/>
              <a:t>We assume a relationship exists</a:t>
            </a:r>
          </a:p>
          <a:p>
            <a:endParaRPr lang="en-US" dirty="0"/>
          </a:p>
          <a:p>
            <a:endParaRPr lang="en-US" dirty="0"/>
          </a:p>
          <a:p>
            <a:endParaRPr lang="en-US" dirty="0"/>
          </a:p>
          <a:p>
            <a:endParaRPr lang="en-US" dirty="0"/>
          </a:p>
          <a:p>
            <a:endParaRPr lang="en-US" dirty="0"/>
          </a:p>
          <a:p>
            <a:endParaRPr lang="en-US" dirty="0"/>
          </a:p>
          <a:p>
            <a:r>
              <a:rPr lang="en-US" dirty="0"/>
              <a:t>Linear Regression: is the relationship a </a:t>
            </a:r>
            <a:r>
              <a:rPr lang="en-US" i="1" dirty="0"/>
              <a:t>straight line?</a:t>
            </a:r>
            <a:endParaRPr lang="en-US" dirty="0"/>
          </a:p>
          <a:p>
            <a:r>
              <a:rPr lang="en-US" dirty="0"/>
              <a:t>Exact linear relationship</a:t>
            </a:r>
          </a:p>
          <a:p>
            <a:pPr lvl="1"/>
            <a:r>
              <a:rPr lang="en-US" dirty="0"/>
              <a:t>Costs</a:t>
            </a:r>
          </a:p>
          <a:p>
            <a:pPr lvl="1"/>
            <a:r>
              <a:rPr lang="en-US" dirty="0"/>
              <a:t>Total Cost = </a:t>
            </a:r>
            <a:r>
              <a:rPr lang="en-US" dirty="0">
                <a:solidFill>
                  <a:srgbClr val="0070C0"/>
                </a:solidFill>
              </a:rPr>
              <a:t>Fixed Cost </a:t>
            </a:r>
            <a:r>
              <a:rPr lang="en-US" dirty="0"/>
              <a:t>+ </a:t>
            </a:r>
            <a:r>
              <a:rPr lang="en-US" dirty="0">
                <a:solidFill>
                  <a:srgbClr val="FF0000"/>
                </a:solidFill>
              </a:rPr>
              <a:t>Variable Cost</a:t>
            </a:r>
            <a:r>
              <a:rPr lang="en-US" dirty="0"/>
              <a:t>*Variable</a:t>
            </a:r>
          </a:p>
          <a:p>
            <a:pPr lvl="1"/>
            <a:r>
              <a:rPr lang="en-US" dirty="0"/>
              <a:t>Example:</a:t>
            </a:r>
          </a:p>
          <a:p>
            <a:pPr marL="914400" lvl="2" indent="0">
              <a:buNone/>
            </a:pPr>
            <a:r>
              <a:rPr lang="en-US" dirty="0"/>
              <a:t>Tuition = </a:t>
            </a:r>
            <a:r>
              <a:rPr lang="en-US" dirty="0">
                <a:solidFill>
                  <a:srgbClr val="0070C0"/>
                </a:solidFill>
              </a:rPr>
              <a:t>Fees</a:t>
            </a:r>
            <a:r>
              <a:rPr lang="en-US" dirty="0"/>
              <a:t> + </a:t>
            </a:r>
            <a:r>
              <a:rPr lang="en-US" dirty="0">
                <a:solidFill>
                  <a:srgbClr val="FF0000"/>
                </a:solidFill>
              </a:rPr>
              <a:t>Cost Per Credit Hour</a:t>
            </a:r>
            <a:r>
              <a:rPr lang="en-US" dirty="0"/>
              <a:t>*Number of Credit Hours</a:t>
            </a:r>
          </a:p>
        </p:txBody>
      </p:sp>
      <p:sp>
        <p:nvSpPr>
          <p:cNvPr id="6" name="Rounded Rectangle 5"/>
          <p:cNvSpPr/>
          <p:nvPr/>
        </p:nvSpPr>
        <p:spPr>
          <a:xfrm>
            <a:off x="163378" y="2057421"/>
            <a:ext cx="870437" cy="42081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Data</a:t>
            </a:r>
          </a:p>
        </p:txBody>
      </p:sp>
      <p:sp>
        <p:nvSpPr>
          <p:cNvPr id="8" name="Rounded Rectangle 7"/>
          <p:cNvSpPr/>
          <p:nvPr/>
        </p:nvSpPr>
        <p:spPr>
          <a:xfrm>
            <a:off x="180963" y="2921783"/>
            <a:ext cx="870437" cy="42081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Theory</a:t>
            </a:r>
          </a:p>
        </p:txBody>
      </p:sp>
      <p:cxnSp>
        <p:nvCxnSpPr>
          <p:cNvPr id="9" name="Straight Arrow Connector 8"/>
          <p:cNvCxnSpPr/>
          <p:nvPr/>
        </p:nvCxnSpPr>
        <p:spPr>
          <a:xfrm>
            <a:off x="1033815" y="2278098"/>
            <a:ext cx="334116" cy="321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8" idx="3"/>
          </p:cNvCxnSpPr>
          <p:nvPr/>
        </p:nvCxnSpPr>
        <p:spPr>
          <a:xfrm flipV="1">
            <a:off x="1051400" y="2820618"/>
            <a:ext cx="316531" cy="3115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382271" y="2375267"/>
            <a:ext cx="1181848" cy="6672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Model Specification</a:t>
            </a:r>
          </a:p>
        </p:txBody>
      </p:sp>
      <p:cxnSp>
        <p:nvCxnSpPr>
          <p:cNvPr id="16" name="Straight Arrow Connector 15"/>
          <p:cNvCxnSpPr>
            <a:stCxn id="14" idx="3"/>
            <a:endCxn id="19" idx="1"/>
          </p:cNvCxnSpPr>
          <p:nvPr/>
        </p:nvCxnSpPr>
        <p:spPr>
          <a:xfrm>
            <a:off x="2564119" y="2708891"/>
            <a:ext cx="394988" cy="59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2959107" y="2381221"/>
            <a:ext cx="1181848" cy="6672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Parameter Estimation</a:t>
            </a:r>
          </a:p>
        </p:txBody>
      </p:sp>
      <p:cxnSp>
        <p:nvCxnSpPr>
          <p:cNvPr id="30" name="Straight Arrow Connector 29"/>
          <p:cNvCxnSpPr/>
          <p:nvPr/>
        </p:nvCxnSpPr>
        <p:spPr>
          <a:xfrm>
            <a:off x="4157370" y="2702702"/>
            <a:ext cx="411403" cy="61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4595595" y="2390389"/>
            <a:ext cx="1181848" cy="6672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Model Adequacy</a:t>
            </a:r>
          </a:p>
        </p:txBody>
      </p:sp>
      <p:cxnSp>
        <p:nvCxnSpPr>
          <p:cNvPr id="33" name="Straight Arrow Connector 32"/>
          <p:cNvCxnSpPr/>
          <p:nvPr/>
        </p:nvCxnSpPr>
        <p:spPr>
          <a:xfrm>
            <a:off x="5839352" y="2726475"/>
            <a:ext cx="364871" cy="21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6239311" y="2383339"/>
            <a:ext cx="1181848" cy="6672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Model Validation</a:t>
            </a:r>
          </a:p>
        </p:txBody>
      </p:sp>
      <p:cxnSp>
        <p:nvCxnSpPr>
          <p:cNvPr id="35" name="Straight Arrow Connector 34"/>
          <p:cNvCxnSpPr/>
          <p:nvPr/>
        </p:nvCxnSpPr>
        <p:spPr>
          <a:xfrm>
            <a:off x="7472403" y="2728594"/>
            <a:ext cx="426780" cy="4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ounded Rectangle 35"/>
          <p:cNvSpPr/>
          <p:nvPr/>
        </p:nvSpPr>
        <p:spPr>
          <a:xfrm>
            <a:off x="7909849" y="2468164"/>
            <a:ext cx="970382" cy="5208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Model Use</a:t>
            </a:r>
          </a:p>
        </p:txBody>
      </p:sp>
      <p:sp>
        <p:nvSpPr>
          <p:cNvPr id="39" name="TextBox 38"/>
          <p:cNvSpPr txBox="1"/>
          <p:nvPr/>
        </p:nvSpPr>
        <p:spPr>
          <a:xfrm>
            <a:off x="5121697" y="2087148"/>
            <a:ext cx="488690" cy="307777"/>
          </a:xfrm>
          <a:prstGeom prst="rect">
            <a:avLst/>
          </a:prstGeom>
          <a:noFill/>
        </p:spPr>
        <p:txBody>
          <a:bodyPr wrap="square" rtlCol="0">
            <a:spAutoFit/>
          </a:bodyPr>
          <a:lstStyle/>
          <a:p>
            <a:pPr algn="ctr"/>
            <a:r>
              <a:rPr lang="en-US" sz="1400" b="1" dirty="0"/>
              <a:t>No</a:t>
            </a:r>
          </a:p>
        </p:txBody>
      </p:sp>
      <p:sp>
        <p:nvSpPr>
          <p:cNvPr id="41" name="TextBox 40"/>
          <p:cNvSpPr txBox="1"/>
          <p:nvPr/>
        </p:nvSpPr>
        <p:spPr>
          <a:xfrm>
            <a:off x="5734206" y="2397495"/>
            <a:ext cx="488690" cy="307777"/>
          </a:xfrm>
          <a:prstGeom prst="rect">
            <a:avLst/>
          </a:prstGeom>
          <a:noFill/>
        </p:spPr>
        <p:txBody>
          <a:bodyPr wrap="square" rtlCol="0">
            <a:spAutoFit/>
          </a:bodyPr>
          <a:lstStyle/>
          <a:p>
            <a:pPr algn="ctr"/>
            <a:r>
              <a:rPr lang="en-US" sz="1400" b="1" dirty="0"/>
              <a:t>Yes</a:t>
            </a:r>
          </a:p>
        </p:txBody>
      </p:sp>
      <p:sp>
        <p:nvSpPr>
          <p:cNvPr id="42" name="TextBox 41"/>
          <p:cNvSpPr txBox="1"/>
          <p:nvPr/>
        </p:nvSpPr>
        <p:spPr>
          <a:xfrm>
            <a:off x="7394337" y="2420817"/>
            <a:ext cx="488690" cy="307777"/>
          </a:xfrm>
          <a:prstGeom prst="rect">
            <a:avLst/>
          </a:prstGeom>
          <a:noFill/>
        </p:spPr>
        <p:txBody>
          <a:bodyPr wrap="square" rtlCol="0">
            <a:spAutoFit/>
          </a:bodyPr>
          <a:lstStyle/>
          <a:p>
            <a:pPr algn="ctr"/>
            <a:r>
              <a:rPr lang="en-US" sz="1400" b="1" dirty="0"/>
              <a:t>Yes</a:t>
            </a:r>
          </a:p>
        </p:txBody>
      </p:sp>
      <p:cxnSp>
        <p:nvCxnSpPr>
          <p:cNvPr id="49" name="Elbow Connector 48"/>
          <p:cNvCxnSpPr>
            <a:stCxn id="32" idx="0"/>
            <a:endCxn id="14" idx="0"/>
          </p:cNvCxnSpPr>
          <p:nvPr/>
        </p:nvCxnSpPr>
        <p:spPr>
          <a:xfrm rot="16200000" flipV="1">
            <a:off x="3572296" y="776166"/>
            <a:ext cx="15122" cy="3213324"/>
          </a:xfrm>
          <a:prstGeom prst="bentConnector3">
            <a:avLst>
              <a:gd name="adj1" fmla="val 1611705"/>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786681" y="2091912"/>
            <a:ext cx="488690" cy="307777"/>
          </a:xfrm>
          <a:prstGeom prst="rect">
            <a:avLst/>
          </a:prstGeom>
          <a:noFill/>
        </p:spPr>
        <p:txBody>
          <a:bodyPr wrap="square" rtlCol="0">
            <a:spAutoFit/>
          </a:bodyPr>
          <a:lstStyle/>
          <a:p>
            <a:pPr algn="ctr"/>
            <a:r>
              <a:rPr lang="en-US" sz="1400" b="1" dirty="0"/>
              <a:t>No</a:t>
            </a:r>
          </a:p>
        </p:txBody>
      </p:sp>
      <p:cxnSp>
        <p:nvCxnSpPr>
          <p:cNvPr id="62" name="Elbow Connector 61"/>
          <p:cNvCxnSpPr>
            <a:stCxn id="34" idx="0"/>
            <a:endCxn id="14" idx="0"/>
          </p:cNvCxnSpPr>
          <p:nvPr/>
        </p:nvCxnSpPr>
        <p:spPr>
          <a:xfrm rot="16200000" flipV="1">
            <a:off x="4397679" y="-49217"/>
            <a:ext cx="8072" cy="4857040"/>
          </a:xfrm>
          <a:prstGeom prst="bentConnector3">
            <a:avLst>
              <a:gd name="adj1" fmla="val 772464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92268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animBg="1"/>
      <p:bldP spid="14" grpId="0" animBg="1"/>
      <p:bldP spid="19" grpId="0" animBg="1"/>
      <p:bldP spid="32" grpId="0" animBg="1"/>
      <p:bldP spid="34" grpId="0" animBg="1"/>
      <p:bldP spid="36" grpId="0" animBg="1"/>
      <p:bldP spid="39" grpId="0"/>
      <p:bldP spid="41" grpId="0"/>
      <p:bldP spid="42"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4"/>
            <a:ext cx="8229600" cy="1143000"/>
          </a:xfrm>
        </p:spPr>
        <p:txBody>
          <a:bodyPr>
            <a:normAutofit fontScale="90000"/>
          </a:bodyPr>
          <a:lstStyle/>
          <a:p>
            <a:r>
              <a:rPr lang="en-US" dirty="0"/>
              <a:t>Example of Exact Linear Relationship</a:t>
            </a:r>
          </a:p>
        </p:txBody>
      </p:sp>
      <p:pic>
        <p:nvPicPr>
          <p:cNvPr id="5" name="Picture 4"/>
          <p:cNvPicPr>
            <a:picLocks noChangeAspect="1"/>
          </p:cNvPicPr>
          <p:nvPr/>
        </p:nvPicPr>
        <p:blipFill>
          <a:blip r:embed="rId4"/>
          <a:stretch>
            <a:fillRect/>
          </a:stretch>
        </p:blipFill>
        <p:spPr>
          <a:xfrm>
            <a:off x="2789902" y="1010648"/>
            <a:ext cx="4572000" cy="4572000"/>
          </a:xfrm>
          <a:prstGeom prst="rect">
            <a:avLst/>
          </a:prstGeom>
        </p:spPr>
      </p:pic>
      <p:cxnSp>
        <p:nvCxnSpPr>
          <p:cNvPr id="7" name="Straight Arrow Connector 6"/>
          <p:cNvCxnSpPr/>
          <p:nvPr/>
        </p:nvCxnSpPr>
        <p:spPr>
          <a:xfrm flipV="1">
            <a:off x="1693605" y="4075854"/>
            <a:ext cx="1681316" cy="462116"/>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66865" y="4537970"/>
            <a:ext cx="2145940" cy="923330"/>
          </a:xfrm>
          <a:prstGeom prst="rect">
            <a:avLst/>
          </a:prstGeom>
          <a:noFill/>
        </p:spPr>
        <p:txBody>
          <a:bodyPr wrap="square" rtlCol="0">
            <a:spAutoFit/>
          </a:bodyPr>
          <a:lstStyle/>
          <a:p>
            <a:r>
              <a:rPr lang="en-US" dirty="0">
                <a:solidFill>
                  <a:srgbClr val="0070C0"/>
                </a:solidFill>
              </a:rPr>
              <a:t>Fixed cost; no matter what X is, this cost occurs</a:t>
            </a:r>
          </a:p>
        </p:txBody>
      </p:sp>
      <p:cxnSp>
        <p:nvCxnSpPr>
          <p:cNvPr id="9" name="Straight Arrow Connector 8"/>
          <p:cNvCxnSpPr/>
          <p:nvPr/>
        </p:nvCxnSpPr>
        <p:spPr>
          <a:xfrm flipH="1" flipV="1">
            <a:off x="4928419" y="3296648"/>
            <a:ext cx="769374" cy="3561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572432" y="2889658"/>
            <a:ext cx="250722" cy="7630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97793" y="3648205"/>
            <a:ext cx="2989007" cy="646331"/>
          </a:xfrm>
          <a:prstGeom prst="rect">
            <a:avLst/>
          </a:prstGeom>
          <a:noFill/>
        </p:spPr>
        <p:txBody>
          <a:bodyPr wrap="square" rtlCol="0">
            <a:spAutoFit/>
          </a:bodyPr>
          <a:lstStyle/>
          <a:p>
            <a:r>
              <a:rPr lang="en-US" dirty="0">
                <a:solidFill>
                  <a:srgbClr val="FF0000"/>
                </a:solidFill>
              </a:rPr>
              <a:t>Variable cost; as X increases by 1, how does Y increase?</a:t>
            </a:r>
          </a:p>
        </p:txBody>
      </p:sp>
      <p:sp>
        <p:nvSpPr>
          <p:cNvPr id="16" name="TextBox 15"/>
          <p:cNvSpPr txBox="1"/>
          <p:nvPr/>
        </p:nvSpPr>
        <p:spPr>
          <a:xfrm>
            <a:off x="3357716" y="4997415"/>
            <a:ext cx="226142" cy="307777"/>
          </a:xfrm>
          <a:prstGeom prst="rect">
            <a:avLst/>
          </a:prstGeom>
          <a:solidFill>
            <a:schemeClr val="bg1"/>
          </a:solidFill>
        </p:spPr>
        <p:txBody>
          <a:bodyPr wrap="square" rtlCol="0">
            <a:spAutoFit/>
          </a:bodyPr>
          <a:lstStyle/>
          <a:p>
            <a:r>
              <a:rPr lang="en-US" sz="1400" dirty="0"/>
              <a:t>0</a:t>
            </a:r>
          </a:p>
        </p:txBody>
      </p:sp>
      <p:sp>
        <p:nvSpPr>
          <p:cNvPr id="17" name="TextBox 16"/>
          <p:cNvSpPr txBox="1"/>
          <p:nvPr/>
        </p:nvSpPr>
        <p:spPr>
          <a:xfrm>
            <a:off x="4073011" y="4995926"/>
            <a:ext cx="226142" cy="307777"/>
          </a:xfrm>
          <a:prstGeom prst="rect">
            <a:avLst/>
          </a:prstGeom>
          <a:solidFill>
            <a:schemeClr val="bg1"/>
          </a:solidFill>
        </p:spPr>
        <p:txBody>
          <a:bodyPr wrap="square" rtlCol="0">
            <a:spAutoFit/>
          </a:bodyPr>
          <a:lstStyle/>
          <a:p>
            <a:endParaRPr lang="en-US" sz="1400" dirty="0"/>
          </a:p>
        </p:txBody>
      </p:sp>
      <p:sp>
        <p:nvSpPr>
          <p:cNvPr id="18" name="TextBox 17"/>
          <p:cNvSpPr txBox="1"/>
          <p:nvPr/>
        </p:nvSpPr>
        <p:spPr>
          <a:xfrm>
            <a:off x="4739149" y="5002637"/>
            <a:ext cx="226142" cy="307777"/>
          </a:xfrm>
          <a:prstGeom prst="rect">
            <a:avLst/>
          </a:prstGeom>
          <a:solidFill>
            <a:schemeClr val="bg1"/>
          </a:solidFill>
        </p:spPr>
        <p:txBody>
          <a:bodyPr wrap="square" rtlCol="0">
            <a:spAutoFit/>
          </a:bodyPr>
          <a:lstStyle/>
          <a:p>
            <a:r>
              <a:rPr lang="en-US" sz="1400" dirty="0"/>
              <a:t>2</a:t>
            </a:r>
          </a:p>
        </p:txBody>
      </p:sp>
      <p:sp>
        <p:nvSpPr>
          <p:cNvPr id="19" name="TextBox 18"/>
          <p:cNvSpPr txBox="1"/>
          <p:nvPr/>
        </p:nvSpPr>
        <p:spPr>
          <a:xfrm>
            <a:off x="5459361" y="5006702"/>
            <a:ext cx="226142" cy="307777"/>
          </a:xfrm>
          <a:prstGeom prst="rect">
            <a:avLst/>
          </a:prstGeom>
          <a:solidFill>
            <a:schemeClr val="bg1"/>
          </a:solidFill>
        </p:spPr>
        <p:txBody>
          <a:bodyPr wrap="square" rtlCol="0">
            <a:spAutoFit/>
          </a:bodyPr>
          <a:lstStyle/>
          <a:p>
            <a:endParaRPr lang="en-US" sz="1400" dirty="0"/>
          </a:p>
        </p:txBody>
      </p:sp>
      <p:sp>
        <p:nvSpPr>
          <p:cNvPr id="20" name="TextBox 19"/>
          <p:cNvSpPr txBox="1"/>
          <p:nvPr/>
        </p:nvSpPr>
        <p:spPr>
          <a:xfrm>
            <a:off x="6840794" y="4994437"/>
            <a:ext cx="226142" cy="307777"/>
          </a:xfrm>
          <a:prstGeom prst="rect">
            <a:avLst/>
          </a:prstGeom>
          <a:solidFill>
            <a:schemeClr val="bg1"/>
          </a:solidFill>
        </p:spPr>
        <p:txBody>
          <a:bodyPr wrap="square" rtlCol="0">
            <a:spAutoFit/>
          </a:bodyPr>
          <a:lstStyle/>
          <a:p>
            <a:endParaRPr lang="en-US" sz="1400" dirty="0"/>
          </a:p>
        </p:txBody>
      </p:sp>
      <p:sp>
        <p:nvSpPr>
          <p:cNvPr id="21" name="TextBox 20"/>
          <p:cNvSpPr txBox="1"/>
          <p:nvPr/>
        </p:nvSpPr>
        <p:spPr>
          <a:xfrm>
            <a:off x="6127953" y="4994436"/>
            <a:ext cx="226142" cy="307777"/>
          </a:xfrm>
          <a:prstGeom prst="rect">
            <a:avLst/>
          </a:prstGeom>
          <a:solidFill>
            <a:schemeClr val="bg1"/>
          </a:solidFill>
        </p:spPr>
        <p:txBody>
          <a:bodyPr wrap="square" rtlCol="0">
            <a:spAutoFit/>
          </a:bodyPr>
          <a:lstStyle/>
          <a:p>
            <a:r>
              <a:rPr lang="en-US" sz="1400" dirty="0"/>
              <a:t>4</a:t>
            </a:r>
          </a:p>
        </p:txBody>
      </p:sp>
    </p:spTree>
    <p:extLst>
      <p:ext uri="{BB962C8B-B14F-4D97-AF65-F5344CB8AC3E}">
        <p14:creationId xmlns:p14="http://schemas.microsoft.com/office/powerpoint/2010/main" val="11933942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7746</TotalTime>
  <Words>6098</Words>
  <Application>Microsoft Office PowerPoint</Application>
  <PresentationFormat>On-screen Show (4:3)</PresentationFormat>
  <Paragraphs>907</Paragraphs>
  <Slides>70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Cambria</vt:lpstr>
      <vt:lpstr>Cambria Math</vt:lpstr>
      <vt:lpstr>Office Theme</vt:lpstr>
      <vt:lpstr>BMGT 431: Linear Regression Review</vt:lpstr>
      <vt:lpstr>Assignment 1</vt:lpstr>
      <vt:lpstr>Today</vt:lpstr>
      <vt:lpstr>What is a model?</vt:lpstr>
      <vt:lpstr>Terminology</vt:lpstr>
      <vt:lpstr>What is Statistical Learning?</vt:lpstr>
      <vt:lpstr>Why are we estimating f?</vt:lpstr>
      <vt:lpstr>Fundamental Question: What kind of relationship? (What is f?)</vt:lpstr>
      <vt:lpstr>Example of Exact Linear Relationship</vt:lpstr>
      <vt:lpstr>Fundamental Question: What kind of relationship?</vt:lpstr>
      <vt:lpstr>Fundamental Research Question: Prediction or Inference?</vt:lpstr>
      <vt:lpstr>Question to Consider</vt:lpstr>
      <vt:lpstr>Question to Consider</vt:lpstr>
      <vt:lpstr>First question: is linear relationship appropriate?</vt:lpstr>
      <vt:lpstr>Next question: what’s the best line?</vt:lpstr>
      <vt:lpstr>Next question: what’s the best line?</vt:lpstr>
      <vt:lpstr>Next question: what’s the best line?</vt:lpstr>
      <vt:lpstr>Next question: what’s the best line?</vt:lpstr>
      <vt:lpstr>Linear Regression</vt:lpstr>
      <vt:lpstr>Expected Value</vt:lpstr>
      <vt:lpstr>Expected Value of a Powerball Ticket</vt:lpstr>
      <vt:lpstr>Expected Value of a Powerball Ticket</vt:lpstr>
      <vt:lpstr>Expected Value of a Powerball Ticket</vt:lpstr>
      <vt:lpstr>So, should you play Powerball?</vt:lpstr>
      <vt:lpstr>Question to Consider</vt:lpstr>
      <vt:lpstr>Important Carryovers from Linear Regression</vt:lpstr>
      <vt:lpstr>What is a p-value?</vt:lpstr>
      <vt:lpstr>What is a p-value?</vt:lpstr>
      <vt:lpstr>In R: summary() function output:</vt:lpstr>
      <vt:lpstr>What this looks like in R Output:</vt:lpstr>
      <vt:lpstr>Question to Consider</vt:lpstr>
      <vt:lpstr>Simple Linear Regression</vt:lpstr>
      <vt:lpstr>Multiple Linear Regression</vt:lpstr>
      <vt:lpstr>Prediction</vt:lpstr>
      <vt:lpstr>US Retail Sales</vt:lpstr>
      <vt:lpstr>Predicting Retail Sales</vt:lpstr>
      <vt:lpstr>Data Partitioning</vt:lpstr>
      <vt:lpstr>Evaluating Predictive Performance</vt:lpstr>
      <vt:lpstr>Evaluating Predictive Performance</vt:lpstr>
      <vt:lpstr>Linear trend model</vt:lpstr>
      <vt:lpstr>Seasonally Adjusted Model</vt:lpstr>
      <vt:lpstr>Nonlinear Models</vt:lpstr>
      <vt:lpstr>What do we observe?</vt:lpstr>
      <vt:lpstr>A Look at the Data</vt:lpstr>
      <vt:lpstr>PowerPoint Presentation</vt:lpstr>
      <vt:lpstr>Question to Consider</vt:lpstr>
      <vt:lpstr>The ANOVA Table</vt:lpstr>
      <vt:lpstr>Adjusted R^2</vt:lpstr>
      <vt:lpstr>Adjusted R^2</vt:lpstr>
      <vt:lpstr>R_adj^2</vt:lpstr>
      <vt:lpstr>Question to Consider</vt:lpstr>
      <vt:lpstr>Data Partitioning</vt:lpstr>
      <vt:lpstr>So what’s left?</vt:lpstr>
      <vt:lpstr>Categorical Variables</vt:lpstr>
      <vt:lpstr>Categorical Variables</vt:lpstr>
      <vt:lpstr>Indicator Variables</vt:lpstr>
      <vt:lpstr>Categorical Variables</vt:lpstr>
      <vt:lpstr>Categorical Variables</vt:lpstr>
      <vt:lpstr>Categorical Variables</vt:lpstr>
      <vt:lpstr>Categorical Variables</vt:lpstr>
      <vt:lpstr>Interaction Variables</vt:lpstr>
      <vt:lpstr>Interaction Variables</vt:lpstr>
      <vt:lpstr>Interaction Variables</vt:lpstr>
      <vt:lpstr>Interaction Variables</vt:lpstr>
      <vt:lpstr>Interaction Variables: Example</vt:lpstr>
      <vt:lpstr>Interaction Variables: Example</vt:lpstr>
      <vt:lpstr>Interaction Variables: Wrap Up</vt:lpstr>
      <vt:lpstr>Conclusion</vt:lpstr>
      <vt:lpstr>Question to Consider</vt:lpstr>
      <vt:lpstr>Question to Consider</vt:lpstr>
    </vt:vector>
  </TitlesOfParts>
  <Company>SUU Publications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Rohn Solomon</dc:creator>
  <cp:lastModifiedBy>Daniel Bishoff</cp:lastModifiedBy>
  <cp:revision>112</cp:revision>
  <dcterms:created xsi:type="dcterms:W3CDTF">2017-05-05T21:35:20Z</dcterms:created>
  <dcterms:modified xsi:type="dcterms:W3CDTF">2020-10-05T15:51:37Z</dcterms:modified>
</cp:coreProperties>
</file>